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94"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 id="284" r:id="rId32"/>
    <p:sldId id="286" r:id="rId33"/>
    <p:sldId id="287" r:id="rId34"/>
    <p:sldId id="288" r:id="rId35"/>
    <p:sldId id="289" r:id="rId36"/>
    <p:sldId id="290" r:id="rId37"/>
    <p:sldId id="291" r:id="rId38"/>
    <p:sldId id="292" r:id="rId39"/>
    <p:sldId id="29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984" y="-6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59FF3F78-E5D9-4483-B090-677FBA5F4D92}" type="datetimeFigureOut">
              <a:rPr lang="en-US" smtClean="0"/>
              <a:pPr/>
              <a:t>2/26/2014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F3F78-E5D9-4483-B090-677FBA5F4D92}" type="datetimeFigureOut">
              <a:rPr lang="en-US" smtClean="0"/>
              <a:pPr/>
              <a:t>2/26/2014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F3F78-E5D9-4483-B090-677FBA5F4D92}" type="datetimeFigureOut">
              <a:rPr lang="en-US" smtClean="0"/>
              <a:pPr/>
              <a:t>2/26/2014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59FF3F78-E5D9-4483-B090-677FBA5F4D92}" type="datetimeFigureOut">
              <a:rPr lang="en-US" smtClean="0"/>
              <a:pPr/>
              <a:t>2/26/2014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FF3F78-E5D9-4483-B090-677FBA5F4D92}" type="datetimeFigureOut">
              <a:rPr lang="en-US" smtClean="0"/>
              <a:pPr/>
              <a:t>2/26/2014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59FF3F78-E5D9-4483-B090-677FBA5F4D92}" type="datetimeFigureOut">
              <a:rPr lang="en-US" smtClean="0"/>
              <a:pPr/>
              <a:t>2/26/2014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9FF3F78-E5D9-4483-B090-677FBA5F4D92}" type="datetimeFigureOut">
              <a:rPr lang="en-US" smtClean="0"/>
              <a:pPr/>
              <a:t>2/26/2014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9FF3F78-E5D9-4483-B090-677FBA5F4D92}" type="datetimeFigureOut">
              <a:rPr lang="en-US" smtClean="0"/>
              <a:pPr/>
              <a:t>2/26/2014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FF3F78-E5D9-4483-B090-677FBA5F4D92}" type="datetimeFigureOut">
              <a:rPr lang="en-US" smtClean="0"/>
              <a:pPr/>
              <a:t>2/26/2014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F3F78-E5D9-4483-B090-677FBA5F4D92}" type="datetimeFigureOut">
              <a:rPr lang="en-US" smtClean="0"/>
              <a:pPr/>
              <a:t>2/26/2014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F3F78-E5D9-4483-B090-677FBA5F4D92}" type="datetimeFigureOut">
              <a:rPr lang="en-US" smtClean="0"/>
              <a:pPr/>
              <a:t>2/26/2014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9FF3F78-E5D9-4483-B090-677FBA5F4D92}" type="datetimeFigureOut">
              <a:rPr lang="en-US" smtClean="0"/>
              <a:pPr/>
              <a:t>2/26/2014</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8AA42DD-906C-4AFF-B683-CBD18D5714C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solidFill>
                  <a:schemeClr val="tx2">
                    <a:lumMod val="60000"/>
                    <a:lumOff val="40000"/>
                  </a:schemeClr>
                </a:solidFill>
                <a:latin typeface="Angsana New" pitchFamily="18" charset="-34"/>
                <a:cs typeface="Angsana New" pitchFamily="18" charset="-34"/>
              </a:rPr>
              <a:t>Guided Reading Activity Answer Guide </a:t>
            </a:r>
            <a:endParaRPr lang="en-US" sz="2400" dirty="0">
              <a:solidFill>
                <a:schemeClr val="tx2">
                  <a:lumMod val="60000"/>
                  <a:lumOff val="40000"/>
                </a:schemeClr>
              </a:solidFill>
              <a:latin typeface="Angsana New" pitchFamily="18" charset="-34"/>
              <a:cs typeface="Angsana New" pitchFamily="18" charset="-34"/>
            </a:endParaRPr>
          </a:p>
        </p:txBody>
      </p:sp>
      <p:sp>
        <p:nvSpPr>
          <p:cNvPr id="2" name="Title 1"/>
          <p:cNvSpPr>
            <a:spLocks noGrp="1"/>
          </p:cNvSpPr>
          <p:nvPr>
            <p:ph type="ctr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Aggression Leads to War: The Onset of World War II in Europe</a:t>
            </a:r>
            <a:endParaRPr lang="en-US" dirty="0">
              <a:solidFill>
                <a:schemeClr val="tx2">
                  <a:lumMod val="60000"/>
                  <a:lumOff val="40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2597127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3600" dirty="0" smtClean="0">
                <a:solidFill>
                  <a:schemeClr val="tx2">
                    <a:lumMod val="60000"/>
                    <a:lumOff val="40000"/>
                  </a:schemeClr>
                </a:solidFill>
                <a:latin typeface="Angsana New" pitchFamily="18" charset="-34"/>
                <a:cs typeface="Angsana New" pitchFamily="18" charset="-34"/>
              </a:rPr>
              <a:t>Racism and anti-Semitism in Nazi Germany </a:t>
            </a:r>
            <a:endParaRPr lang="en-US" sz="3600" dirty="0">
              <a:solidFill>
                <a:schemeClr val="tx2">
                  <a:lumMod val="60000"/>
                  <a:lumOff val="40000"/>
                </a:schemeClr>
              </a:solidFill>
              <a:latin typeface="Angsana New" pitchFamily="18" charset="-34"/>
              <a:cs typeface="Angsana New" pitchFamily="18" charset="-34"/>
            </a:endParaRPr>
          </a:p>
        </p:txBody>
      </p:sp>
      <p:sp>
        <p:nvSpPr>
          <p:cNvPr id="6" name="Content Placeholder 5"/>
          <p:cNvSpPr>
            <a:spLocks noGrp="1"/>
          </p:cNvSpPr>
          <p:nvPr>
            <p:ph sz="quarter" idx="13"/>
          </p:nvPr>
        </p:nvSpPr>
        <p:spPr>
          <a:xfrm>
            <a:off x="228600" y="1447800"/>
            <a:ext cx="8763000" cy="5105400"/>
          </a:xfrm>
        </p:spPr>
        <p:txBody>
          <a:bodyPr>
            <a:noAutofit/>
          </a:bodyPr>
          <a:lstStyle/>
          <a:p>
            <a:r>
              <a:rPr lang="en-US" sz="2400" dirty="0" smtClean="0">
                <a:solidFill>
                  <a:schemeClr val="tx2">
                    <a:lumMod val="60000"/>
                    <a:lumOff val="40000"/>
                  </a:schemeClr>
                </a:solidFill>
                <a:latin typeface="Angsana New" pitchFamily="18" charset="-34"/>
                <a:cs typeface="Angsana New" pitchFamily="18" charset="-34"/>
              </a:rPr>
              <a:t>One of basic beliefs of Nazism was the racist myth that German people, or “Aryan” stock, were meant to rule over other groups of people – Slavs, Poles, Russians, Gypsies, or Jewish men and women. </a:t>
            </a:r>
            <a:endParaRPr lang="en-US" sz="2400" dirty="0">
              <a:solidFill>
                <a:schemeClr val="tx2">
                  <a:lumMod val="60000"/>
                  <a:lumOff val="40000"/>
                </a:schemeClr>
              </a:solidFill>
              <a:latin typeface="Angsana New" pitchFamily="18" charset="-34"/>
              <a:cs typeface="Angsana New" pitchFamily="18" charset="-34"/>
            </a:endParaRPr>
          </a:p>
          <a:p>
            <a:r>
              <a:rPr lang="en-US" sz="2400" dirty="0" smtClean="0">
                <a:solidFill>
                  <a:schemeClr val="tx2">
                    <a:lumMod val="60000"/>
                    <a:lumOff val="40000"/>
                  </a:schemeClr>
                </a:solidFill>
                <a:latin typeface="Angsana New" pitchFamily="18" charset="-34"/>
                <a:cs typeface="Angsana New" pitchFamily="18" charset="-34"/>
              </a:rPr>
              <a:t>Anti-Semitism was the most virulent form of racism practiced by the Nazis.  Jewish men and women were blamed for causing Germany to lose the Great War, and demonized as greedy, predatory, and cruel people. </a:t>
            </a:r>
          </a:p>
          <a:p>
            <a:r>
              <a:rPr lang="en-US" sz="2400" dirty="0" smtClean="0">
                <a:solidFill>
                  <a:schemeClr val="tx2">
                    <a:lumMod val="60000"/>
                    <a:lumOff val="40000"/>
                  </a:schemeClr>
                </a:solidFill>
                <a:latin typeface="Angsana New" pitchFamily="18" charset="-34"/>
                <a:cs typeface="Angsana New" pitchFamily="18" charset="-34"/>
              </a:rPr>
              <a:t>Soon, Jewish children were banned from attending public schools, and Jewish citizens were forbidden to practice law or medicine in Germany.  </a:t>
            </a:r>
          </a:p>
          <a:p>
            <a:r>
              <a:rPr lang="en-US" sz="2400" dirty="0" smtClean="0">
                <a:solidFill>
                  <a:schemeClr val="tx2">
                    <a:lumMod val="60000"/>
                    <a:lumOff val="40000"/>
                  </a:schemeClr>
                </a:solidFill>
                <a:latin typeface="Angsana New" pitchFamily="18" charset="-34"/>
                <a:cs typeface="Angsana New" pitchFamily="18" charset="-34"/>
              </a:rPr>
              <a:t>Pogroms, or government organized attacks of Jewish communities, were carried out – including </a:t>
            </a:r>
            <a:r>
              <a:rPr lang="en-US" sz="2400" dirty="0" err="1" smtClean="0">
                <a:solidFill>
                  <a:schemeClr val="tx2">
                    <a:lumMod val="60000"/>
                    <a:lumOff val="40000"/>
                  </a:schemeClr>
                </a:solidFill>
                <a:latin typeface="Angsana New" pitchFamily="18" charset="-34"/>
                <a:cs typeface="Angsana New" pitchFamily="18" charset="-34"/>
              </a:rPr>
              <a:t>Kristallnacht</a:t>
            </a:r>
            <a:r>
              <a:rPr lang="en-US" sz="2400" dirty="0" smtClean="0">
                <a:solidFill>
                  <a:schemeClr val="tx2">
                    <a:lumMod val="60000"/>
                    <a:lumOff val="40000"/>
                  </a:schemeClr>
                </a:solidFill>
                <a:latin typeface="Angsana New" pitchFamily="18" charset="-34"/>
                <a:cs typeface="Angsana New" pitchFamily="18" charset="-34"/>
              </a:rPr>
              <a:t> – “The Night of Broken Glass” during which hundreds of synagogues and Jewish owned businesses were vandalized or burned – and Jewish citizens were violated and terrorized – even killed. </a:t>
            </a:r>
          </a:p>
          <a:p>
            <a:pPr marL="0" indent="0">
              <a:buNone/>
            </a:pPr>
            <a:endParaRPr lang="en-US" sz="2400" dirty="0" smtClean="0">
              <a:solidFill>
                <a:schemeClr val="tx2">
                  <a:lumMod val="75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37367925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4000" dirty="0" smtClean="0">
                <a:solidFill>
                  <a:schemeClr val="tx2">
                    <a:lumMod val="75000"/>
                  </a:schemeClr>
                </a:solidFill>
                <a:latin typeface="Angsana New" pitchFamily="18" charset="-34"/>
                <a:cs typeface="Angsana New" pitchFamily="18" charset="-34"/>
              </a:rPr>
              <a:t>Anti-Semitism in Nazi Germany </a:t>
            </a:r>
            <a:endParaRPr lang="en-US" sz="4000" dirty="0">
              <a:solidFill>
                <a:schemeClr val="tx2">
                  <a:lumMod val="75000"/>
                </a:schemeClr>
              </a:solidFill>
              <a:latin typeface="Angsana New" pitchFamily="18" charset="-34"/>
              <a:cs typeface="Angsana New" pitchFamily="18" charset="-34"/>
            </a:endParaRPr>
          </a:p>
        </p:txBody>
      </p:sp>
      <p:pic>
        <p:nvPicPr>
          <p:cNvPr id="12" name="Content Placeholder 11" descr="Anti-Semitic Propaganda.jpg"/>
          <p:cNvPicPr>
            <a:picLocks noGrp="1" noChangeAspect="1"/>
          </p:cNvPicPr>
          <p:nvPr>
            <p:ph sz="quarter" idx="14"/>
          </p:nvPr>
        </p:nvPicPr>
        <p:blipFill>
          <a:blip r:embed="rId2" cstate="print"/>
          <a:stretch>
            <a:fillRect/>
          </a:stretch>
        </p:blipFill>
        <p:spPr>
          <a:xfrm>
            <a:off x="4800601" y="1566030"/>
            <a:ext cx="3529012" cy="3953707"/>
          </a:xfrm>
        </p:spPr>
      </p:pic>
      <p:pic>
        <p:nvPicPr>
          <p:cNvPr id="11" name="Content Placeholder 10" descr="Anti Semitic Propaganda.jpg"/>
          <p:cNvPicPr>
            <a:picLocks noGrp="1" noChangeAspect="1"/>
          </p:cNvPicPr>
          <p:nvPr>
            <p:ph sz="quarter" idx="13"/>
          </p:nvPr>
        </p:nvPicPr>
        <p:blipFill>
          <a:blip r:embed="rId3" cstate="print">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990600" y="1585161"/>
            <a:ext cx="2895600" cy="4038600"/>
          </a:xfrm>
        </p:spPr>
      </p:pic>
    </p:spTree>
    <p:extLst>
      <p:ext uri="{BB962C8B-B14F-4D97-AF65-F5344CB8AC3E}">
        <p14:creationId xmlns:p14="http://schemas.microsoft.com/office/powerpoint/2010/main" val="32723854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3600" dirty="0" err="1" smtClean="0">
                <a:solidFill>
                  <a:schemeClr val="tx2">
                    <a:lumMod val="60000"/>
                    <a:lumOff val="40000"/>
                  </a:schemeClr>
                </a:solidFill>
                <a:latin typeface="Angsana New" pitchFamily="18" charset="-34"/>
                <a:cs typeface="Angsana New" pitchFamily="18" charset="-34"/>
              </a:rPr>
              <a:t>Kristallnacht</a:t>
            </a:r>
            <a:r>
              <a:rPr lang="en-US" sz="3600" dirty="0" smtClean="0">
                <a:solidFill>
                  <a:schemeClr val="tx2">
                    <a:lumMod val="60000"/>
                    <a:lumOff val="40000"/>
                  </a:schemeClr>
                </a:solidFill>
                <a:latin typeface="Angsana New" pitchFamily="18" charset="-34"/>
                <a:cs typeface="Angsana New" pitchFamily="18" charset="-34"/>
              </a:rPr>
              <a:t>: The Night of Broken Glass</a:t>
            </a:r>
            <a:endParaRPr lang="en-US" sz="3600" dirty="0">
              <a:solidFill>
                <a:schemeClr val="tx2">
                  <a:lumMod val="60000"/>
                  <a:lumOff val="40000"/>
                </a:schemeClr>
              </a:solidFill>
              <a:latin typeface="Angsana New" pitchFamily="18" charset="-34"/>
              <a:cs typeface="Angsana New" pitchFamily="18" charset="-34"/>
            </a:endParaRPr>
          </a:p>
        </p:txBody>
      </p:sp>
      <p:pic>
        <p:nvPicPr>
          <p:cNvPr id="7" name="Content Placeholder 6" descr="Jewish owned shop, Kristallnacht.gif"/>
          <p:cNvPicPr>
            <a:picLocks noGrp="1" noChangeAspect="1"/>
          </p:cNvPicPr>
          <p:nvPr>
            <p:ph sz="quarter" idx="13"/>
          </p:nvPr>
        </p:nvPicPr>
        <p:blipFill>
          <a:blip r:embed="rId2" cstate="print"/>
          <a:stretch>
            <a:fillRect/>
          </a:stretch>
        </p:blipFill>
        <p:spPr>
          <a:xfrm>
            <a:off x="2386012" y="1895475"/>
            <a:ext cx="4371975" cy="352425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3600" dirty="0" smtClean="0">
                <a:solidFill>
                  <a:schemeClr val="tx2">
                    <a:lumMod val="60000"/>
                    <a:lumOff val="40000"/>
                  </a:schemeClr>
                </a:solidFill>
                <a:latin typeface="Angsana New" pitchFamily="18" charset="-34"/>
                <a:cs typeface="Angsana New" pitchFamily="18" charset="-34"/>
              </a:rPr>
              <a:t>Militarists – the advocates of militarism</a:t>
            </a:r>
            <a:endParaRPr lang="en-US" sz="3600" dirty="0">
              <a:solidFill>
                <a:schemeClr val="tx2">
                  <a:lumMod val="60000"/>
                  <a:lumOff val="40000"/>
                </a:schemeClr>
              </a:solidFill>
              <a:latin typeface="Angsana New" pitchFamily="18" charset="-34"/>
              <a:cs typeface="Angsana New" pitchFamily="18" charset="-34"/>
            </a:endParaRPr>
          </a:p>
        </p:txBody>
      </p:sp>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952625" y="1819275"/>
            <a:ext cx="5238750" cy="3676650"/>
          </a:xfrm>
        </p:spPr>
      </p:pic>
    </p:spTree>
    <p:extLst>
      <p:ext uri="{BB962C8B-B14F-4D97-AF65-F5344CB8AC3E}">
        <p14:creationId xmlns:p14="http://schemas.microsoft.com/office/powerpoint/2010/main" val="2824591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b="1" u="sng" dirty="0">
                <a:solidFill>
                  <a:schemeClr val="tx2">
                    <a:lumMod val="60000"/>
                    <a:lumOff val="40000"/>
                  </a:schemeClr>
                </a:solidFill>
                <a:latin typeface="Angsana New" pitchFamily="18" charset="-34"/>
                <a:cs typeface="Angsana New" pitchFamily="18" charset="-34"/>
              </a:rPr>
              <a:t>AGGRESSION </a:t>
            </a:r>
            <a:r>
              <a:rPr lang="en-US" sz="2800" dirty="0">
                <a:solidFill>
                  <a:schemeClr val="tx2">
                    <a:lumMod val="60000"/>
                    <a:lumOff val="40000"/>
                  </a:schemeClr>
                </a:solidFill>
                <a:latin typeface="Angsana New" pitchFamily="18" charset="-34"/>
                <a:cs typeface="Angsana New" pitchFamily="18" charset="-34"/>
              </a:rPr>
              <a:t>- ANY WARLIKE ACT BY ONE COUNTRY AGAINST ANOTHER WHICH IS UNPROVOKED. </a:t>
            </a:r>
          </a:p>
        </p:txBody>
      </p:sp>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09600" y="1886820"/>
            <a:ext cx="7924800" cy="3541560"/>
          </a:xfrm>
        </p:spPr>
      </p:pic>
    </p:spTree>
    <p:extLst>
      <p:ext uri="{BB962C8B-B14F-4D97-AF65-F5344CB8AC3E}">
        <p14:creationId xmlns:p14="http://schemas.microsoft.com/office/powerpoint/2010/main" val="974110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chemeClr val="tx2">
                    <a:lumMod val="60000"/>
                    <a:lumOff val="40000"/>
                  </a:schemeClr>
                </a:solidFill>
                <a:latin typeface="Angsana New" pitchFamily="18" charset="-34"/>
                <a:cs typeface="Angsana New" pitchFamily="18" charset="-34"/>
              </a:rPr>
              <a:t>The Japanese invaded Manchuria in 1931. </a:t>
            </a:r>
            <a:endParaRPr lang="en-US" sz="3200" dirty="0">
              <a:solidFill>
                <a:schemeClr val="tx2">
                  <a:lumMod val="60000"/>
                  <a:lumOff val="40000"/>
                </a:schemeClr>
              </a:solidFill>
              <a:latin typeface="Angsana New" pitchFamily="18" charset="-34"/>
              <a:cs typeface="Angsana New" pitchFamily="18" charset="-34"/>
            </a:endParaRPr>
          </a:p>
        </p:txBody>
      </p:sp>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917290" y="1600200"/>
            <a:ext cx="5309419" cy="4114800"/>
          </a:xfrm>
        </p:spPr>
      </p:pic>
    </p:spTree>
    <p:extLst>
      <p:ext uri="{BB962C8B-B14F-4D97-AF65-F5344CB8AC3E}">
        <p14:creationId xmlns:p14="http://schemas.microsoft.com/office/powerpoint/2010/main" val="12043028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chemeClr val="tx2">
                    <a:lumMod val="60000"/>
                    <a:lumOff val="40000"/>
                  </a:schemeClr>
                </a:solidFill>
                <a:latin typeface="Angsana New" pitchFamily="18" charset="-34"/>
                <a:cs typeface="Angsana New" pitchFamily="18" charset="-34"/>
              </a:rPr>
              <a:t>Italy invaded Ethiopia, Libya, and Albania during the 1930s. </a:t>
            </a:r>
            <a:endParaRPr lang="en-US" sz="3200" dirty="0">
              <a:solidFill>
                <a:schemeClr val="tx2">
                  <a:lumMod val="60000"/>
                  <a:lumOff val="40000"/>
                </a:schemeClr>
              </a:solidFill>
              <a:latin typeface="Angsana New" pitchFamily="18" charset="-34"/>
              <a:cs typeface="Angsana New" pitchFamily="18" charset="-34"/>
            </a:endParaRPr>
          </a:p>
        </p:txBody>
      </p:sp>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724387" y="1447801"/>
            <a:ext cx="5906159" cy="4267200"/>
          </a:xfrm>
        </p:spPr>
      </p:pic>
    </p:spTree>
    <p:extLst>
      <p:ext uri="{BB962C8B-B14F-4D97-AF65-F5344CB8AC3E}">
        <p14:creationId xmlns:p14="http://schemas.microsoft.com/office/powerpoint/2010/main" val="136167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sz="quarter" idx="13"/>
          </p:nvPr>
        </p:nvSpPr>
        <p:spPr/>
        <p:txBody>
          <a:bodyPr/>
          <a:lstStyle/>
          <a:p>
            <a:pPr marL="0" indent="0">
              <a:buNone/>
            </a:pPr>
            <a:r>
              <a:rPr lang="en-US" sz="2000" dirty="0" smtClean="0">
                <a:latin typeface="Angsana New" pitchFamily="18" charset="-34"/>
                <a:cs typeface="Angsana New" pitchFamily="18" charset="-34"/>
              </a:rPr>
              <a:t>In a June 1936 speech before the League of Nations, Haile Selassie stated: </a:t>
            </a:r>
          </a:p>
          <a:p>
            <a:pPr marL="0" indent="0">
              <a:buNone/>
            </a:pPr>
            <a:r>
              <a:rPr lang="en-US" sz="2000" dirty="0" smtClean="0">
                <a:latin typeface="Angsana New" pitchFamily="18" charset="-34"/>
                <a:cs typeface="Angsana New" pitchFamily="18" charset="-34"/>
              </a:rPr>
              <a:t>“</a:t>
            </a:r>
            <a:r>
              <a:rPr lang="en-US" sz="2000" dirty="0">
                <a:latin typeface="Angsana New" pitchFamily="18" charset="-34"/>
                <a:cs typeface="Angsana New" pitchFamily="18" charset="-34"/>
              </a:rPr>
              <a:t>Should it happen that a strong Government finds it may with impunity destroy a weak people, then the hour strikes for that weak people to appeal to the League of Nations to give its judgment in all freedom. God and history will remember your judgment</a:t>
            </a:r>
            <a:r>
              <a:rPr lang="en-US" sz="2000" dirty="0" smtClean="0">
                <a:latin typeface="Angsana New" pitchFamily="18" charset="-34"/>
                <a:cs typeface="Angsana New" pitchFamily="18" charset="-34"/>
              </a:rPr>
              <a:t>.”  </a:t>
            </a:r>
          </a:p>
          <a:p>
            <a:pPr marL="0" indent="0">
              <a:buNone/>
            </a:pPr>
            <a:r>
              <a:rPr lang="en-US" sz="2000" dirty="0" smtClean="0">
                <a:latin typeface="Angsana New" pitchFamily="18" charset="-34"/>
                <a:cs typeface="Angsana New" pitchFamily="18" charset="-34"/>
              </a:rPr>
              <a:t>At the end of his speech, he is reported to have warned: </a:t>
            </a:r>
            <a:br>
              <a:rPr lang="en-US" sz="2000" dirty="0" smtClean="0">
                <a:latin typeface="Angsana New" pitchFamily="18" charset="-34"/>
                <a:cs typeface="Angsana New" pitchFamily="18" charset="-34"/>
              </a:rPr>
            </a:br>
            <a:r>
              <a:rPr lang="en-US" sz="2000" dirty="0" smtClean="0">
                <a:latin typeface="Angsana New" pitchFamily="18" charset="-34"/>
                <a:cs typeface="Angsana New" pitchFamily="18" charset="-34"/>
              </a:rPr>
              <a:t/>
            </a:r>
            <a:br>
              <a:rPr lang="en-US" sz="2000" dirty="0" smtClean="0">
                <a:latin typeface="Angsana New" pitchFamily="18" charset="-34"/>
                <a:cs typeface="Angsana New" pitchFamily="18" charset="-34"/>
              </a:rPr>
            </a:br>
            <a:r>
              <a:rPr lang="en-US" sz="2000" dirty="0" smtClean="0">
                <a:latin typeface="Angsana New" pitchFamily="18" charset="-34"/>
                <a:cs typeface="Angsana New" pitchFamily="18" charset="-34"/>
              </a:rPr>
              <a:t>“It is us today.  It will be you tomorrow.” </a:t>
            </a:r>
            <a:endParaRPr lang="en-US" sz="2000" dirty="0">
              <a:latin typeface="Angsana New" pitchFamily="18" charset="-34"/>
              <a:cs typeface="Angsana New" pitchFamily="18" charset="-34"/>
            </a:endParaRPr>
          </a:p>
          <a:p>
            <a:pPr marL="0" indent="0">
              <a:buNone/>
            </a:pPr>
            <a:endParaRPr lang="en-US" sz="2000" dirty="0">
              <a:latin typeface="Angsana New" pitchFamily="18" charset="-34"/>
              <a:cs typeface="Angsana New" pitchFamily="18" charset="-34"/>
            </a:endParaRPr>
          </a:p>
          <a:p>
            <a:pPr marL="0" indent="0">
              <a:buNone/>
            </a:pP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004955" y="1600200"/>
            <a:ext cx="3325090" cy="4114800"/>
          </a:xfrm>
        </p:spPr>
      </p:pic>
      <p:sp>
        <p:nvSpPr>
          <p:cNvPr id="4" name="Title 3"/>
          <p:cNvSpPr>
            <a:spLocks noGrp="1"/>
          </p:cNvSpPr>
          <p:nvPr>
            <p:ph type="title"/>
          </p:nvPr>
        </p:nvSpPr>
        <p:spPr/>
        <p:txBody>
          <a:bodyPr/>
          <a:lstStyle/>
          <a:p>
            <a:pPr algn="ctr"/>
            <a:r>
              <a:rPr lang="en-US" sz="3600" dirty="0" smtClean="0">
                <a:solidFill>
                  <a:schemeClr val="tx2">
                    <a:lumMod val="60000"/>
                    <a:lumOff val="40000"/>
                  </a:schemeClr>
                </a:solidFill>
                <a:latin typeface="Angsana New" pitchFamily="18" charset="-34"/>
                <a:cs typeface="Angsana New" pitchFamily="18" charset="-34"/>
              </a:rPr>
              <a:t>ETHIOPIAN EMPEROR HAILE SELESSIE</a:t>
            </a:r>
            <a:endParaRPr lang="en-US" sz="3600" dirty="0">
              <a:solidFill>
                <a:schemeClr val="tx2">
                  <a:lumMod val="60000"/>
                  <a:lumOff val="40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32565325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2611120"/>
            <a:ext cx="3733800" cy="2702560"/>
          </a:xfrm>
        </p:spPr>
      </p:pic>
      <p:pic>
        <p:nvPicPr>
          <p:cNvPr id="9" name="Content Placeholder 8"/>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609600" y="2576227"/>
            <a:ext cx="3733800" cy="2772346"/>
          </a:xfrm>
        </p:spPr>
      </p:pic>
      <p:sp>
        <p:nvSpPr>
          <p:cNvPr id="4" name="Title 3"/>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German Aggression of the 1930s</a:t>
            </a:r>
            <a:endParaRPr lang="en-US" sz="4000" dirty="0">
              <a:solidFill>
                <a:schemeClr val="tx2">
                  <a:lumMod val="60000"/>
                  <a:lumOff val="40000"/>
                </a:schemeClr>
              </a:solidFill>
              <a:latin typeface="Angsana New" pitchFamily="18" charset="-34"/>
              <a:cs typeface="Angsana New" pitchFamily="18" charset="-34"/>
            </a:endParaRPr>
          </a:p>
        </p:txBody>
      </p:sp>
      <p:sp>
        <p:nvSpPr>
          <p:cNvPr id="5" name="Text Placeholder 4"/>
          <p:cNvSpPr>
            <a:spLocks noGrp="1"/>
          </p:cNvSpPr>
          <p:nvPr>
            <p:ph type="body" idx="1"/>
          </p:nvPr>
        </p:nvSpPr>
        <p:spPr>
          <a:xfrm>
            <a:off x="637308" y="1600199"/>
            <a:ext cx="3706091" cy="574675"/>
          </a:xfrm>
        </p:spPr>
        <p:txBody>
          <a:bodyPr>
            <a:normAutofit/>
          </a:bodyPr>
          <a:lstStyle/>
          <a:p>
            <a:pPr algn="ctr"/>
            <a:r>
              <a:rPr lang="en-US" sz="2400" dirty="0" smtClean="0">
                <a:solidFill>
                  <a:schemeClr val="tx2">
                    <a:lumMod val="60000"/>
                    <a:lumOff val="40000"/>
                  </a:schemeClr>
                </a:solidFill>
                <a:latin typeface="Angsana New" pitchFamily="18" charset="-34"/>
                <a:cs typeface="Angsana New" pitchFamily="18" charset="-34"/>
              </a:rPr>
              <a:t>THE ANSCHLUSS: AUSTRIA</a:t>
            </a:r>
            <a:r>
              <a:rPr lang="en-US" dirty="0" smtClean="0"/>
              <a:t>	</a:t>
            </a:r>
            <a:endParaRPr lang="en-US" dirty="0"/>
          </a:p>
        </p:txBody>
      </p:sp>
      <p:sp>
        <p:nvSpPr>
          <p:cNvPr id="6" name="Text Placeholder 5"/>
          <p:cNvSpPr>
            <a:spLocks noGrp="1"/>
          </p:cNvSpPr>
          <p:nvPr>
            <p:ph type="body" sz="quarter" idx="3"/>
          </p:nvPr>
        </p:nvSpPr>
        <p:spPr/>
        <p:txBody>
          <a:bodyPr>
            <a:noAutofit/>
          </a:bodyPr>
          <a:lstStyle/>
          <a:p>
            <a:pPr algn="ctr"/>
            <a:r>
              <a:rPr lang="en-US" sz="2400" dirty="0" smtClean="0">
                <a:solidFill>
                  <a:schemeClr val="tx2">
                    <a:lumMod val="60000"/>
                    <a:lumOff val="40000"/>
                  </a:schemeClr>
                </a:solidFill>
                <a:latin typeface="Angsana New" pitchFamily="18" charset="-34"/>
                <a:cs typeface="Angsana New" pitchFamily="18" charset="-34"/>
              </a:rPr>
              <a:t>SUDETENLAND, CZECHOSLOVAKIA </a:t>
            </a:r>
            <a:endParaRPr lang="en-US" sz="2400" dirty="0">
              <a:solidFill>
                <a:schemeClr val="tx2">
                  <a:lumMod val="60000"/>
                  <a:lumOff val="40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7660814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Violations of the Treaty of Versailles under Adolf Hitler and the Nazi Party</a:t>
            </a:r>
            <a:endParaRPr lang="en-US" dirty="0">
              <a:solidFill>
                <a:schemeClr val="tx2">
                  <a:lumMod val="60000"/>
                  <a:lumOff val="40000"/>
                </a:schemeClr>
              </a:solidFill>
              <a:latin typeface="Angsana New" pitchFamily="18" charset="-34"/>
              <a:cs typeface="Angsana New" pitchFamily="18" charset="-34"/>
            </a:endParaRPr>
          </a:p>
        </p:txBody>
      </p:sp>
      <p:sp>
        <p:nvSpPr>
          <p:cNvPr id="8" name="Content Placeholder 7"/>
          <p:cNvSpPr>
            <a:spLocks noGrp="1"/>
          </p:cNvSpPr>
          <p:nvPr>
            <p:ph sz="quarter" idx="13"/>
          </p:nvPr>
        </p:nvSpPr>
        <p:spPr/>
        <p:txBody>
          <a:bodyPr>
            <a:noAutofit/>
          </a:bodyPr>
          <a:lstStyle/>
          <a:p>
            <a:r>
              <a:rPr lang="en-US" sz="2000" dirty="0" smtClean="0">
                <a:latin typeface="Angsana New" pitchFamily="18" charset="-34"/>
                <a:cs typeface="Angsana New" pitchFamily="18" charset="-34"/>
              </a:rPr>
              <a:t>IN DEFIANCE OF THE TREATY OF VERSAILLES, GERMANY BEGAN TO REBUILD ITS MILITARY – DESPITE THE FACT THAT THE TREATY OF VERSAILLES STRICTLY FORBID SUCH ACTIONS. </a:t>
            </a:r>
          </a:p>
          <a:p>
            <a:r>
              <a:rPr lang="en-US" sz="2000" dirty="0" smtClean="0">
                <a:latin typeface="Angsana New" pitchFamily="18" charset="-34"/>
                <a:cs typeface="Angsana New" pitchFamily="18" charset="-34"/>
              </a:rPr>
              <a:t>HITLER THEN SENT HIS SOLDIERS INTO THE RHINELAND REGION OF GERMANY – ON THE WESTERN SIDE OF THE NATION NEARER TO FRANCE, OCCUPYING THE REGION. </a:t>
            </a:r>
          </a:p>
          <a:p>
            <a:r>
              <a:rPr lang="en-US" sz="2000" dirty="0" smtClean="0">
                <a:latin typeface="Angsana New" pitchFamily="18" charset="-34"/>
                <a:cs typeface="Angsana New" pitchFamily="18" charset="-34"/>
              </a:rPr>
              <a:t>HITLER PROVIDED AIR SUPPORT AND MILITARY EQUIPMENT TO GENERALISSIMO FRANCISCO FRANCO IN SPAIN DURING THE SPANISH CIVIL WAR, 1936 – 1939, RESULTING IN ANOTHER FASCIST REGIME IN EUROPE.  (THE FRANCO REGIME WOULD REMAIN IN POWER EVEN AFTER WORLD WAR II, INTO THE 1970S.) </a:t>
            </a:r>
          </a:p>
          <a:p>
            <a:r>
              <a:rPr lang="en-US" sz="2000" dirty="0" smtClean="0">
                <a:latin typeface="Angsana New" pitchFamily="18" charset="-34"/>
                <a:cs typeface="Angsana New" pitchFamily="18" charset="-34"/>
              </a:rPr>
              <a:t>FINALLY, THE NAZIS USED MILITARY AGGRESSION AND EXTORTION IN ORDER TO TAKE OVER BOTH AUSTRIA AND PORTIONS OF CZECHOSLOVAKIA – BEFORE RESORTING TO WAR IN 1939. </a:t>
            </a:r>
            <a:endParaRPr lang="en-US" sz="2000" dirty="0">
              <a:latin typeface="Angsana New" pitchFamily="18" charset="-34"/>
              <a:cs typeface="Angsana New" pitchFamily="18" charset="-34"/>
            </a:endParaRPr>
          </a:p>
        </p:txBody>
      </p:sp>
    </p:spTree>
    <p:extLst>
      <p:ext uri="{BB962C8B-B14F-4D97-AF65-F5344CB8AC3E}">
        <p14:creationId xmlns:p14="http://schemas.microsoft.com/office/powerpoint/2010/main" val="89351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The Devastation of Europe after World War I and failure of the Versailles Treaty weakened Europe. </a:t>
            </a:r>
            <a:endParaRPr lang="en-US" dirty="0">
              <a:solidFill>
                <a:schemeClr val="tx2">
                  <a:lumMod val="60000"/>
                  <a:lumOff val="40000"/>
                </a:schemeClr>
              </a:solidFill>
              <a:latin typeface="Angsana New" pitchFamily="18" charset="-34"/>
              <a:cs typeface="Angsana New" pitchFamily="18" charset="-34"/>
            </a:endParaRPr>
          </a:p>
        </p:txBody>
      </p:sp>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676400" y="1789937"/>
            <a:ext cx="5867400" cy="3784473"/>
          </a:xfrm>
        </p:spPr>
      </p:pic>
    </p:spTree>
    <p:extLst>
      <p:ext uri="{BB962C8B-B14F-4D97-AF65-F5344CB8AC3E}">
        <p14:creationId xmlns:p14="http://schemas.microsoft.com/office/powerpoint/2010/main" val="39841554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603010" y="2133600"/>
            <a:ext cx="3855189" cy="3315462"/>
          </a:xfrm>
        </p:spPr>
      </p:pic>
      <p:sp>
        <p:nvSpPr>
          <p:cNvPr id="4" name="Title 3"/>
          <p:cNvSpPr>
            <a:spLocks noGrp="1"/>
          </p:cNvSpPr>
          <p:nvPr>
            <p:ph type="title"/>
          </p:nvPr>
        </p:nvSpPr>
        <p:spPr>
          <a:xfrm>
            <a:off x="609600" y="1295400"/>
            <a:ext cx="2971800" cy="1097280"/>
          </a:xfrm>
        </p:spPr>
        <p:txBody>
          <a:bodyPr/>
          <a:lstStyle/>
          <a:p>
            <a:r>
              <a:rPr lang="en-US" sz="2800" dirty="0" smtClean="0">
                <a:solidFill>
                  <a:schemeClr val="tx2">
                    <a:lumMod val="60000"/>
                    <a:lumOff val="40000"/>
                  </a:schemeClr>
                </a:solidFill>
                <a:latin typeface="Angsana New" pitchFamily="18" charset="-34"/>
                <a:cs typeface="Angsana New" pitchFamily="18" charset="-34"/>
              </a:rPr>
              <a:t>THE RESPONSE OF EUROPE &amp; THE U.S.A.</a:t>
            </a:r>
            <a:endParaRPr lang="en-US" sz="2800" dirty="0">
              <a:solidFill>
                <a:schemeClr val="tx2">
                  <a:lumMod val="60000"/>
                  <a:lumOff val="40000"/>
                </a:schemeClr>
              </a:solidFill>
              <a:latin typeface="Angsana New" pitchFamily="18" charset="-34"/>
              <a:cs typeface="Angsana New" pitchFamily="18" charset="-34"/>
            </a:endParaRPr>
          </a:p>
        </p:txBody>
      </p:sp>
      <p:sp>
        <p:nvSpPr>
          <p:cNvPr id="6" name="Text Placeholder 5"/>
          <p:cNvSpPr>
            <a:spLocks noGrp="1"/>
          </p:cNvSpPr>
          <p:nvPr>
            <p:ph type="body" sz="half" idx="2"/>
          </p:nvPr>
        </p:nvSpPr>
        <p:spPr>
          <a:xfrm>
            <a:off x="612648" y="2362201"/>
            <a:ext cx="3578352" cy="3352800"/>
          </a:xfrm>
        </p:spPr>
        <p:txBody>
          <a:bodyPr>
            <a:normAutofit fontScale="85000" lnSpcReduction="10000"/>
          </a:bodyPr>
          <a:lstStyle/>
          <a:p>
            <a:r>
              <a:rPr lang="en-US" sz="2000" spc="50" dirty="0">
                <a:solidFill>
                  <a:schemeClr val="tx2">
                    <a:lumMod val="60000"/>
                    <a:lumOff val="40000"/>
                  </a:schemeClr>
                </a:solidFill>
                <a:latin typeface="Arial" pitchFamily="34" charset="0"/>
                <a:ea typeface="+mj-ea"/>
                <a:cs typeface="Arial" pitchFamily="34" charset="0"/>
              </a:rPr>
              <a:t>Meanwhile, </a:t>
            </a:r>
            <a:r>
              <a:rPr lang="en-US" sz="2000" spc="50" dirty="0" smtClean="0">
                <a:solidFill>
                  <a:schemeClr val="tx2">
                    <a:lumMod val="60000"/>
                    <a:lumOff val="40000"/>
                  </a:schemeClr>
                </a:solidFill>
                <a:latin typeface="Arial" pitchFamily="34" charset="0"/>
                <a:ea typeface="+mj-ea"/>
                <a:cs typeface="Arial" pitchFamily="34" charset="0"/>
              </a:rPr>
              <a:t>the reaction of the </a:t>
            </a:r>
            <a:r>
              <a:rPr lang="en-US" sz="2000" spc="50" dirty="0">
                <a:solidFill>
                  <a:schemeClr val="tx2">
                    <a:lumMod val="60000"/>
                    <a:lumOff val="40000"/>
                  </a:schemeClr>
                </a:solidFill>
                <a:latin typeface="Arial" pitchFamily="34" charset="0"/>
                <a:ea typeface="+mj-ea"/>
                <a:cs typeface="Arial" pitchFamily="34" charset="0"/>
              </a:rPr>
              <a:t>toothless League of </a:t>
            </a:r>
            <a:r>
              <a:rPr lang="en-US" sz="2000" spc="50" dirty="0" smtClean="0">
                <a:solidFill>
                  <a:schemeClr val="tx2">
                    <a:lumMod val="60000"/>
                    <a:lumOff val="40000"/>
                  </a:schemeClr>
                </a:solidFill>
                <a:latin typeface="Arial" pitchFamily="34" charset="0"/>
                <a:ea typeface="+mj-ea"/>
                <a:cs typeface="Arial" pitchFamily="34" charset="0"/>
              </a:rPr>
              <a:t>Nations – and </a:t>
            </a:r>
            <a:r>
              <a:rPr lang="en-US" sz="2000" spc="50" dirty="0">
                <a:solidFill>
                  <a:schemeClr val="tx2">
                    <a:lumMod val="60000"/>
                    <a:lumOff val="40000"/>
                  </a:schemeClr>
                </a:solidFill>
                <a:latin typeface="Arial" pitchFamily="34" charset="0"/>
                <a:ea typeface="+mj-ea"/>
                <a:cs typeface="Arial" pitchFamily="34" charset="0"/>
              </a:rPr>
              <a:t>major powers like </a:t>
            </a:r>
            <a:r>
              <a:rPr lang="en-US" sz="2000" spc="50" dirty="0" smtClean="0">
                <a:solidFill>
                  <a:schemeClr val="tx2">
                    <a:lumMod val="60000"/>
                    <a:lumOff val="40000"/>
                  </a:schemeClr>
                </a:solidFill>
                <a:latin typeface="Arial" pitchFamily="34" charset="0"/>
                <a:ea typeface="+mj-ea"/>
                <a:cs typeface="Arial" pitchFamily="34" charset="0"/>
              </a:rPr>
              <a:t>France, England, and the United States – was barely even discernable.  Hitler was allowed to take over these regions without so much as a reprimand.  The League of Nations condemned the aggressor nations (FDR called them “bandit nations”) but did nothing to stop them</a:t>
            </a:r>
            <a:r>
              <a:rPr lang="en-US" sz="2000" spc="50" dirty="0">
                <a:solidFill>
                  <a:schemeClr val="tx2">
                    <a:lumMod val="60000"/>
                    <a:lumOff val="40000"/>
                  </a:schemeClr>
                </a:solidFill>
                <a:latin typeface="Arial" pitchFamily="34" charset="0"/>
                <a:ea typeface="+mj-ea"/>
                <a:cs typeface="Arial" pitchFamily="34" charset="0"/>
              </a:rPr>
              <a:t> </a:t>
            </a:r>
            <a:r>
              <a:rPr lang="en-US" sz="2000" spc="50" dirty="0" smtClean="0">
                <a:solidFill>
                  <a:schemeClr val="tx2">
                    <a:lumMod val="60000"/>
                    <a:lumOff val="40000"/>
                  </a:schemeClr>
                </a:solidFill>
                <a:latin typeface="Arial" pitchFamily="34" charset="0"/>
                <a:ea typeface="+mj-ea"/>
                <a:cs typeface="Arial" pitchFamily="34" charset="0"/>
              </a:rPr>
              <a:t>or to punish the transgressors.</a:t>
            </a:r>
            <a:endParaRPr lang="en-US" sz="2000" dirty="0">
              <a:solidFill>
                <a:schemeClr val="tx2">
                  <a:lumMod val="60000"/>
                  <a:lumOff val="40000"/>
                </a:schemeClr>
              </a:solidFill>
              <a:latin typeface="Arial" pitchFamily="34" charset="0"/>
              <a:cs typeface="Arial" pitchFamily="34" charset="0"/>
            </a:endParaRPr>
          </a:p>
        </p:txBody>
      </p:sp>
    </p:spTree>
    <p:extLst>
      <p:ext uri="{BB962C8B-B14F-4D97-AF65-F5344CB8AC3E}">
        <p14:creationId xmlns:p14="http://schemas.microsoft.com/office/powerpoint/2010/main" val="37611939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txBody>
          <a:bodyPr>
            <a:normAutofit/>
          </a:bodyPr>
          <a:lstStyle/>
          <a:p>
            <a:pPr marL="0" indent="0">
              <a:buNone/>
            </a:pPr>
            <a:r>
              <a:rPr lang="en-US" sz="2000" dirty="0" smtClean="0">
                <a:latin typeface="Angsana New" pitchFamily="18" charset="-34"/>
                <a:cs typeface="Angsana New" pitchFamily="18" charset="-34"/>
              </a:rPr>
              <a:t>Appeasement is the official policy of giving in to, or ceding to the demands of, an aggressive nation in order to avoid war.  During the 1930s, European nations and the League of Nations – who had the power to intervene against Adolf Hitler – hoped that the Nazis would be satisfied when they allowed Germany to take over Austria and the Sudetenland.  Meanwhile, in the United States, Franklin Roosevelt  was hampered by a population and a Congress which was steadfastly devoted to isolationism and neutrality, allowing Nazi Germany to gain strength. Hitler took the Sudetenland and the rest of Czechoslovakia, too. </a:t>
            </a:r>
            <a:endParaRPr lang="en-US" sz="2000" dirty="0">
              <a:latin typeface="Angsana New" pitchFamily="18" charset="-34"/>
              <a:cs typeface="Angsana New" pitchFamily="18" charset="-34"/>
            </a:endParaRPr>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419600" y="1752600"/>
            <a:ext cx="4495800" cy="3371850"/>
          </a:xfrm>
        </p:spPr>
      </p:pic>
      <p:sp>
        <p:nvSpPr>
          <p:cNvPr id="5" name="Title 4"/>
          <p:cNvSpPr>
            <a:spLocks noGrp="1"/>
          </p:cNvSpPr>
          <p:nvPr>
            <p:ph type="title"/>
          </p:nvPr>
        </p:nvSpPr>
        <p:spPr/>
        <p:txBody>
          <a:bodyPr/>
          <a:lstStyle/>
          <a:p>
            <a:pPr algn="ctr"/>
            <a:r>
              <a:rPr lang="en-US" sz="4400" dirty="0" smtClean="0">
                <a:solidFill>
                  <a:schemeClr val="tx2">
                    <a:lumMod val="60000"/>
                    <a:lumOff val="40000"/>
                  </a:schemeClr>
                </a:solidFill>
                <a:latin typeface="Angsana New" pitchFamily="18" charset="-34"/>
                <a:cs typeface="Angsana New" pitchFamily="18" charset="-34"/>
              </a:rPr>
              <a:t>Appeasement </a:t>
            </a:r>
            <a:endParaRPr lang="en-US" sz="4400" dirty="0">
              <a:solidFill>
                <a:schemeClr val="tx2">
                  <a:lumMod val="60000"/>
                  <a:lumOff val="40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27377728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buNone/>
            </a:pPr>
            <a:r>
              <a:rPr lang="en-US" dirty="0" smtClean="0"/>
              <a:t>	</a:t>
            </a:r>
            <a:r>
              <a:rPr lang="en-US" sz="2000" dirty="0" smtClean="0">
                <a:latin typeface="Angsana New" pitchFamily="18" charset="-34"/>
                <a:cs typeface="Angsana New" pitchFamily="18" charset="-34"/>
              </a:rPr>
              <a:t>In the Munich Pact, British Prime Minister Neville Chamberlain agreed to allow Hitler to take over all of the Sudetenland in Czechoslovakia.  Hitler had contended that the land was German in population and therefore should be ruled over by Germany.  In exchanged, he promised not to invade any other nations – and not to take over the rest of Czechoslovakia.  The policy, which Chamberlain believed would guarantee “peace in our time” was quickly ignored by Hitler – he took over Czechoslovakia almost immediately.  </a:t>
            </a:r>
            <a:endParaRPr lang="en-US" sz="2000" dirty="0">
              <a:latin typeface="Angsana New" pitchFamily="18" charset="-34"/>
              <a:cs typeface="Angsana New" pitchFamily="18" charset="-34"/>
            </a:endParaRPr>
          </a:p>
        </p:txBody>
      </p:sp>
      <p:pic>
        <p:nvPicPr>
          <p:cNvPr id="5" name="Content Placeholder 4" descr="Neville Chamberlain Munich Pact.jpg"/>
          <p:cNvPicPr>
            <a:picLocks noGrp="1" noChangeAspect="1"/>
          </p:cNvPicPr>
          <p:nvPr>
            <p:ph sz="quarter" idx="14"/>
          </p:nvPr>
        </p:nvPicPr>
        <p:blipFill>
          <a:blip r:embed="rId2" cstate="print"/>
          <a:stretch>
            <a:fillRect/>
          </a:stretch>
        </p:blipFill>
        <p:spPr>
          <a:xfrm>
            <a:off x="4621663" y="1905000"/>
            <a:ext cx="4002723" cy="3428999"/>
          </a:xfrm>
        </p:spPr>
      </p:pic>
      <p:sp>
        <p:nvSpPr>
          <p:cNvPr id="4" name="Title 3"/>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The Munich Pact and the Policy of appeasement</a:t>
            </a:r>
            <a:endParaRPr lang="en-US"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talian Empire, 1939.jpg"/>
          <p:cNvPicPr>
            <a:picLocks noGrp="1" noChangeAspect="1"/>
          </p:cNvPicPr>
          <p:nvPr>
            <p:ph sz="quarter" idx="13"/>
          </p:nvPr>
        </p:nvPicPr>
        <p:blipFill>
          <a:blip r:embed="rId2" cstate="print"/>
          <a:stretch>
            <a:fillRect/>
          </a:stretch>
        </p:blipFill>
        <p:spPr>
          <a:xfrm>
            <a:off x="3505200" y="762000"/>
            <a:ext cx="5486400" cy="4267200"/>
          </a:xfrm>
        </p:spPr>
      </p:pic>
      <p:sp>
        <p:nvSpPr>
          <p:cNvPr id="5" name="Title 4"/>
          <p:cNvSpPr>
            <a:spLocks noGrp="1"/>
          </p:cNvSpPr>
          <p:nvPr>
            <p:ph type="title"/>
          </p:nvPr>
        </p:nvSpPr>
        <p:spPr>
          <a:xfrm>
            <a:off x="609600" y="685800"/>
            <a:ext cx="2971800" cy="1097280"/>
          </a:xfrm>
        </p:spPr>
        <p:txBody>
          <a:bodyPr/>
          <a:lstStyle/>
          <a:p>
            <a:r>
              <a:rPr lang="en-US" sz="3600" dirty="0" smtClean="0">
                <a:solidFill>
                  <a:schemeClr val="tx2">
                    <a:lumMod val="60000"/>
                    <a:lumOff val="40000"/>
                  </a:schemeClr>
                </a:solidFill>
                <a:latin typeface="Angsana New" pitchFamily="18" charset="-34"/>
                <a:cs typeface="Angsana New" pitchFamily="18" charset="-34"/>
              </a:rPr>
              <a:t>ITALY’S EMPIRE, 1939</a:t>
            </a:r>
            <a:endParaRPr lang="en-US" sz="3600" dirty="0">
              <a:solidFill>
                <a:schemeClr val="tx2">
                  <a:lumMod val="60000"/>
                  <a:lumOff val="40000"/>
                </a:schemeClr>
              </a:solidFill>
              <a:latin typeface="Angsana New" pitchFamily="18" charset="-34"/>
              <a:cs typeface="Angsana New" pitchFamily="18" charset="-34"/>
            </a:endParaRPr>
          </a:p>
        </p:txBody>
      </p:sp>
      <p:sp>
        <p:nvSpPr>
          <p:cNvPr id="8" name="Text Placeholder 7"/>
          <p:cNvSpPr>
            <a:spLocks noGrp="1"/>
          </p:cNvSpPr>
          <p:nvPr>
            <p:ph type="body" sz="half" idx="2"/>
          </p:nvPr>
        </p:nvSpPr>
        <p:spPr>
          <a:xfrm>
            <a:off x="609600" y="1752600"/>
            <a:ext cx="2971800" cy="3167109"/>
          </a:xfrm>
        </p:spPr>
        <p:txBody>
          <a:bodyPr>
            <a:noAutofit/>
          </a:bodyPr>
          <a:lstStyle/>
          <a:p>
            <a:r>
              <a:rPr lang="en-US" sz="2400" dirty="0" smtClean="0">
                <a:solidFill>
                  <a:schemeClr val="tx2">
                    <a:lumMod val="60000"/>
                    <a:lumOff val="40000"/>
                  </a:schemeClr>
                </a:solidFill>
                <a:latin typeface="Angsana New" pitchFamily="18" charset="-34"/>
                <a:cs typeface="Angsana New" pitchFamily="18" charset="-34"/>
              </a:rPr>
              <a:t>Italy invaded Ethiopia, Libya, and Albania in the years prior to the start of WW II.  When the Second World War began in 1939, Italy was controlled largely by the Nazis in Germany – but they attempted to hold on to the small empire they had established under Mussolini. </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erman Aggression, 1939.png"/>
          <p:cNvPicPr>
            <a:picLocks noGrp="1" noChangeAspect="1"/>
          </p:cNvPicPr>
          <p:nvPr>
            <p:ph sz="quarter" idx="13"/>
          </p:nvPr>
        </p:nvPicPr>
        <p:blipFill>
          <a:blip r:embed="rId2" cstate="print"/>
          <a:stretch>
            <a:fillRect/>
          </a:stretch>
        </p:blipFill>
        <p:spPr>
          <a:xfrm rot="318607">
            <a:off x="3352800" y="838200"/>
            <a:ext cx="5583961" cy="4267200"/>
          </a:xfrm>
        </p:spPr>
      </p:pic>
      <p:sp>
        <p:nvSpPr>
          <p:cNvPr id="3" name="Title 2"/>
          <p:cNvSpPr>
            <a:spLocks noGrp="1"/>
          </p:cNvSpPr>
          <p:nvPr>
            <p:ph type="title"/>
          </p:nvPr>
        </p:nvSpPr>
        <p:spPr>
          <a:xfrm>
            <a:off x="533400" y="457200"/>
            <a:ext cx="2971800" cy="1097280"/>
          </a:xfrm>
        </p:spPr>
        <p:txBody>
          <a:bodyPr/>
          <a:lstStyle/>
          <a:p>
            <a:r>
              <a:rPr lang="en-US" sz="3200" dirty="0" smtClean="0">
                <a:latin typeface="Angsana New" pitchFamily="18" charset="-34"/>
                <a:cs typeface="Angsana New" pitchFamily="18" charset="-34"/>
              </a:rPr>
              <a:t>GERMAN AGGRESSION, 1939</a:t>
            </a:r>
            <a:endParaRPr lang="en-US" sz="3200" dirty="0">
              <a:latin typeface="Angsana New" pitchFamily="18" charset="-34"/>
              <a:cs typeface="Angsana New" pitchFamily="18" charset="-34"/>
            </a:endParaRPr>
          </a:p>
        </p:txBody>
      </p:sp>
      <p:sp>
        <p:nvSpPr>
          <p:cNvPr id="4" name="Text Placeholder 3"/>
          <p:cNvSpPr>
            <a:spLocks noGrp="1"/>
          </p:cNvSpPr>
          <p:nvPr>
            <p:ph type="body" sz="half" idx="2"/>
          </p:nvPr>
        </p:nvSpPr>
        <p:spPr>
          <a:xfrm>
            <a:off x="457200" y="1600200"/>
            <a:ext cx="2971800" cy="3167109"/>
          </a:xfrm>
        </p:spPr>
        <p:txBody>
          <a:bodyPr>
            <a:noAutofit/>
          </a:bodyPr>
          <a:lstStyle/>
          <a:p>
            <a:r>
              <a:rPr lang="en-US" sz="2400" dirty="0" smtClean="0">
                <a:latin typeface="Angsana New" pitchFamily="18" charset="-34"/>
                <a:cs typeface="Angsana New" pitchFamily="18" charset="-34"/>
              </a:rPr>
              <a:t>By the year 1939, Germany had rebuilt its military, occupied the Rhineland, funded a war in Spain, taken over all of Austria by extortion, seize the Sudetenland, captured all of Czechoslovakia, and, in September of 1939, invaded Poland, starting World War II.  </a:t>
            </a:r>
            <a:endParaRPr lang="en-US" sz="24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09600"/>
            <a:ext cx="2971800" cy="1097280"/>
          </a:xfrm>
        </p:spPr>
        <p:txBody>
          <a:bodyPr/>
          <a:lstStyle/>
          <a:p>
            <a:r>
              <a:rPr lang="en-US" sz="3200" dirty="0" smtClean="0">
                <a:solidFill>
                  <a:schemeClr val="tx2">
                    <a:lumMod val="60000"/>
                    <a:lumOff val="40000"/>
                  </a:schemeClr>
                </a:solidFill>
                <a:latin typeface="Angsana New" pitchFamily="18" charset="-34"/>
                <a:cs typeface="Angsana New" pitchFamily="18" charset="-34"/>
              </a:rPr>
              <a:t>US FOREIGN POLICY</a:t>
            </a:r>
            <a:endParaRPr lang="en-US" sz="3200" dirty="0">
              <a:solidFill>
                <a:schemeClr val="tx2">
                  <a:lumMod val="60000"/>
                  <a:lumOff val="40000"/>
                </a:schemeClr>
              </a:solidFill>
              <a:latin typeface="Angsana New" pitchFamily="18" charset="-34"/>
              <a:cs typeface="Angsana New" pitchFamily="18" charset="-34"/>
            </a:endParaRPr>
          </a:p>
        </p:txBody>
      </p:sp>
      <p:pic>
        <p:nvPicPr>
          <p:cNvPr id="8" name="Picture Placeholder 7" descr="Neutrality Act.jpg"/>
          <p:cNvPicPr>
            <a:picLocks noGrp="1" noChangeAspect="1"/>
          </p:cNvPicPr>
          <p:nvPr>
            <p:ph type="pic" idx="1"/>
          </p:nvPr>
        </p:nvPicPr>
        <p:blipFill>
          <a:blip r:embed="rId2" cstate="print"/>
          <a:srcRect t="15219" b="15219"/>
          <a:stretch>
            <a:fillRect/>
          </a:stretch>
        </p:blipFill>
        <p:spPr/>
      </p:pic>
      <p:sp>
        <p:nvSpPr>
          <p:cNvPr id="7" name="Text Placeholder 6"/>
          <p:cNvSpPr>
            <a:spLocks noGrp="1"/>
          </p:cNvSpPr>
          <p:nvPr>
            <p:ph type="body" sz="half" idx="2"/>
          </p:nvPr>
        </p:nvSpPr>
        <p:spPr>
          <a:xfrm>
            <a:off x="609600" y="1828800"/>
            <a:ext cx="2971800" cy="4038600"/>
          </a:xfrm>
        </p:spPr>
        <p:txBody>
          <a:bodyPr>
            <a:normAutofit/>
          </a:bodyPr>
          <a:lstStyle/>
          <a:p>
            <a:r>
              <a:rPr lang="en-US" sz="2000" dirty="0" smtClean="0">
                <a:latin typeface="Angsana New" pitchFamily="18" charset="-34"/>
                <a:cs typeface="Angsana New" pitchFamily="18" charset="-34"/>
              </a:rPr>
              <a:t>The United States continued to follow a foreign policy of isolationism during the 1920s and 1930s.  Fearful that they may be dragged into another European War, the US passed Neutrality Acts which forbid the sale of weapons or military equipment to rival nations in Europe – and Americans watched silently as Nazi Germany emerged as a dominant world power and a dangerous rogue nation – all in violation of the Treaty of Versailles. </a:t>
            </a:r>
            <a:endParaRPr lang="en-US" sz="20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Non Aggression Pact Dr Seuss.jpg"/>
          <p:cNvPicPr>
            <a:picLocks noGrp="1" noChangeAspect="1"/>
          </p:cNvPicPr>
          <p:nvPr>
            <p:ph sz="quarter" idx="13"/>
          </p:nvPr>
        </p:nvPicPr>
        <p:blipFill>
          <a:blip r:embed="rId2" cstate="print"/>
          <a:stretch>
            <a:fillRect/>
          </a:stretch>
        </p:blipFill>
        <p:spPr>
          <a:xfrm>
            <a:off x="4533068" y="1447800"/>
            <a:ext cx="3506863" cy="4267200"/>
          </a:xfrm>
        </p:spPr>
      </p:pic>
      <p:sp>
        <p:nvSpPr>
          <p:cNvPr id="5" name="Title 4"/>
          <p:cNvSpPr>
            <a:spLocks noGrp="1"/>
          </p:cNvSpPr>
          <p:nvPr>
            <p:ph type="title"/>
          </p:nvPr>
        </p:nvSpPr>
        <p:spPr/>
        <p:txBody>
          <a:bodyPr/>
          <a:lstStyle/>
          <a:p>
            <a:r>
              <a:rPr lang="en-US" sz="2800" dirty="0" smtClean="0">
                <a:solidFill>
                  <a:schemeClr val="tx2">
                    <a:lumMod val="60000"/>
                    <a:lumOff val="40000"/>
                  </a:schemeClr>
                </a:solidFill>
                <a:latin typeface="Angsana New" pitchFamily="18" charset="-34"/>
                <a:cs typeface="Angsana New" pitchFamily="18" charset="-34"/>
              </a:rPr>
              <a:t>THE NON-AGGRESSION PACT OF 1939</a:t>
            </a:r>
            <a:endParaRPr lang="en-US" sz="2800" dirty="0">
              <a:solidFill>
                <a:schemeClr val="tx2">
                  <a:lumMod val="60000"/>
                  <a:lumOff val="40000"/>
                </a:schemeClr>
              </a:solidFill>
              <a:latin typeface="Angsana New" pitchFamily="18" charset="-34"/>
              <a:cs typeface="Angsana New" pitchFamily="18" charset="-34"/>
            </a:endParaRPr>
          </a:p>
        </p:txBody>
      </p:sp>
      <p:sp>
        <p:nvSpPr>
          <p:cNvPr id="7" name="Text Placeholder 6"/>
          <p:cNvSpPr>
            <a:spLocks noGrp="1"/>
          </p:cNvSpPr>
          <p:nvPr>
            <p:ph type="body" sz="half" idx="2"/>
          </p:nvPr>
        </p:nvSpPr>
        <p:spPr/>
        <p:txBody>
          <a:bodyPr/>
          <a:lstStyle/>
          <a:p>
            <a:r>
              <a:rPr lang="en-US" sz="2000" dirty="0" smtClean="0">
                <a:latin typeface="Angsana New" pitchFamily="18" charset="-34"/>
                <a:cs typeface="Angsana New" pitchFamily="18" charset="-34"/>
              </a:rPr>
              <a:t>Much to the surprise of the rest of the world bitter enemies Germany and the Soviet Union signed a peace treaty in 1939</a:t>
            </a:r>
            <a:r>
              <a:rPr lang="en-US" sz="2000" dirty="0">
                <a:latin typeface="Angsana New" pitchFamily="18" charset="-34"/>
                <a:cs typeface="Angsana New" pitchFamily="18" charset="-34"/>
              </a:rPr>
              <a:t> </a:t>
            </a:r>
            <a:r>
              <a:rPr lang="en-US" sz="2000" dirty="0" smtClean="0">
                <a:latin typeface="Angsana New" pitchFamily="18" charset="-34"/>
                <a:cs typeface="Angsana New" pitchFamily="18" charset="-34"/>
              </a:rPr>
              <a:t>– the Molotov-Ribbentrop Non-Aggression Pact.   With Germany in cahoots now with Italy, Japan, and the Soviet Union, it seemed that all of the world’s dictators had joined forces to suppress freedom.  Democracies were justifiably frightened.</a:t>
            </a:r>
            <a:endParaRPr lang="en-US" sz="20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p:txBody>
          <a:bodyPr/>
          <a:lstStyle/>
          <a:p>
            <a:pPr>
              <a:buNone/>
            </a:pPr>
            <a:r>
              <a:rPr lang="en-US" dirty="0" smtClean="0"/>
              <a:t>	</a:t>
            </a:r>
            <a:r>
              <a:rPr lang="en-US" sz="2400" dirty="0" smtClean="0">
                <a:latin typeface="Angsana New" pitchFamily="18" charset="-34"/>
                <a:cs typeface="Angsana New" pitchFamily="18" charset="-34"/>
              </a:rPr>
              <a:t>The German invasion of Poland from the West coincided with a Soviet Invasion from the East – and as a result, Polish resistance was rapidly crushed.  The nation would be devastated by the war, with both German and Soviet Armies occupying the land and violating the liberties of its people. Poland would not experience true independence again until the late 1980s. </a:t>
            </a:r>
            <a:endParaRPr lang="en-US" sz="2400" dirty="0">
              <a:latin typeface="Angsana New" pitchFamily="18" charset="-34"/>
              <a:cs typeface="Angsana New" pitchFamily="18" charset="-34"/>
            </a:endParaRPr>
          </a:p>
        </p:txBody>
      </p:sp>
      <p:pic>
        <p:nvPicPr>
          <p:cNvPr id="9" name="Content Placeholder 8" descr="Non Aggression Invasion of Poland.jpg"/>
          <p:cNvPicPr>
            <a:picLocks noGrp="1" noChangeAspect="1"/>
          </p:cNvPicPr>
          <p:nvPr>
            <p:ph sz="quarter" idx="14"/>
          </p:nvPr>
        </p:nvPicPr>
        <p:blipFill>
          <a:blip r:embed="rId2" cstate="print"/>
          <a:stretch>
            <a:fillRect/>
          </a:stretch>
        </p:blipFill>
        <p:spPr>
          <a:xfrm>
            <a:off x="4648200" y="1371600"/>
            <a:ext cx="3052624" cy="4440614"/>
          </a:xfrm>
        </p:spPr>
      </p:pic>
      <p:sp>
        <p:nvSpPr>
          <p:cNvPr id="5" name="Title 4"/>
          <p:cNvSpPr>
            <a:spLocks noGrp="1"/>
          </p:cNvSpPr>
          <p:nvPr>
            <p:ph type="title"/>
          </p:nvPr>
        </p:nvSpPr>
        <p:spPr/>
        <p:txBody>
          <a:bodyPr/>
          <a:lstStyle/>
          <a:p>
            <a:pPr algn="ctr"/>
            <a:r>
              <a:rPr lang="en-US" sz="3600" dirty="0" smtClean="0">
                <a:solidFill>
                  <a:schemeClr val="tx2">
                    <a:lumMod val="60000"/>
                    <a:lumOff val="40000"/>
                  </a:schemeClr>
                </a:solidFill>
                <a:latin typeface="Angsana New" pitchFamily="18" charset="-34"/>
                <a:cs typeface="Angsana New" pitchFamily="18" charset="-34"/>
              </a:rPr>
              <a:t>September 1, 1939 - Germany invades Poland</a:t>
            </a:r>
            <a:endParaRPr lang="en-US" sz="3600"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Non Aggression Stab in the Back.gif"/>
          <p:cNvPicPr>
            <a:picLocks noGrp="1" noChangeAspect="1"/>
          </p:cNvPicPr>
          <p:nvPr>
            <p:ph sz="quarter" idx="13"/>
          </p:nvPr>
        </p:nvPicPr>
        <p:blipFill>
          <a:blip r:embed="rId2" cstate="print"/>
          <a:stretch>
            <a:fillRect/>
          </a:stretch>
        </p:blipFill>
        <p:spPr>
          <a:xfrm>
            <a:off x="4114800" y="653265"/>
            <a:ext cx="3754120" cy="5061735"/>
          </a:xfrm>
        </p:spPr>
      </p:pic>
      <p:sp>
        <p:nvSpPr>
          <p:cNvPr id="5" name="Title 4"/>
          <p:cNvSpPr>
            <a:spLocks noGrp="1"/>
          </p:cNvSpPr>
          <p:nvPr>
            <p:ph type="title"/>
          </p:nvPr>
        </p:nvSpPr>
        <p:spPr>
          <a:xfrm>
            <a:off x="609600" y="533400"/>
            <a:ext cx="2971800" cy="1097280"/>
          </a:xfrm>
        </p:spPr>
        <p:txBody>
          <a:bodyPr/>
          <a:lstStyle/>
          <a:p>
            <a:r>
              <a:rPr lang="en-US" sz="2800" dirty="0" smtClean="0">
                <a:solidFill>
                  <a:schemeClr val="tx2">
                    <a:lumMod val="60000"/>
                    <a:lumOff val="40000"/>
                  </a:schemeClr>
                </a:solidFill>
                <a:latin typeface="Angsana New" pitchFamily="18" charset="-34"/>
                <a:cs typeface="Angsana New" pitchFamily="18" charset="-34"/>
              </a:rPr>
              <a:t>THE RUSSO-GERMAN ALLIANCE, 1939</a:t>
            </a:r>
            <a:endParaRPr lang="en-US" sz="2800" dirty="0">
              <a:solidFill>
                <a:schemeClr val="tx2">
                  <a:lumMod val="60000"/>
                  <a:lumOff val="40000"/>
                </a:schemeClr>
              </a:solidFill>
              <a:latin typeface="Angsana New" pitchFamily="18" charset="-34"/>
              <a:cs typeface="Angsana New" pitchFamily="18" charset="-34"/>
            </a:endParaRPr>
          </a:p>
        </p:txBody>
      </p:sp>
      <p:sp>
        <p:nvSpPr>
          <p:cNvPr id="6" name="Text Placeholder 5"/>
          <p:cNvSpPr>
            <a:spLocks noGrp="1"/>
          </p:cNvSpPr>
          <p:nvPr>
            <p:ph type="body" sz="half" idx="2"/>
          </p:nvPr>
        </p:nvSpPr>
        <p:spPr>
          <a:xfrm>
            <a:off x="609600" y="1676400"/>
            <a:ext cx="2971800" cy="4114800"/>
          </a:xfrm>
        </p:spPr>
        <p:txBody>
          <a:bodyPr>
            <a:noAutofit/>
          </a:bodyPr>
          <a:lstStyle/>
          <a:p>
            <a:r>
              <a:rPr lang="en-US" sz="2000" dirty="0" smtClean="0">
                <a:latin typeface="Angsana New" pitchFamily="18" charset="-34"/>
                <a:cs typeface="Angsana New" pitchFamily="18" charset="-34"/>
              </a:rPr>
              <a:t>Since German Nazism and Soviet Communism were two rival philosophies and each nation had a brutal dictator for its leader, most European observers correctly predicted that the relationship would end in betrayal.  Germany would eventually violate the Non-Aggression Pact and invade the Soviet Union – Operation Barbarossa began in the Summer of 1940.  But in the meantime, The Soviet Union took advantage of the agreement to conquer some territory of their own. </a:t>
            </a:r>
            <a:endParaRPr lang="en-US" sz="20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on Aggression Pact Political Cartoon.gif"/>
          <p:cNvPicPr>
            <a:picLocks noGrp="1" noChangeAspect="1"/>
          </p:cNvPicPr>
          <p:nvPr>
            <p:ph sz="quarter" idx="13"/>
          </p:nvPr>
        </p:nvPicPr>
        <p:blipFill>
          <a:blip r:embed="rId2" cstate="print"/>
          <a:stretch>
            <a:fillRect/>
          </a:stretch>
        </p:blipFill>
        <p:spPr>
          <a:xfrm>
            <a:off x="3581400" y="1143000"/>
            <a:ext cx="5237378" cy="4038600"/>
          </a:xfrm>
        </p:spPr>
      </p:pic>
      <p:sp>
        <p:nvSpPr>
          <p:cNvPr id="3" name="Title 2"/>
          <p:cNvSpPr>
            <a:spLocks noGrp="1"/>
          </p:cNvSpPr>
          <p:nvPr>
            <p:ph type="title"/>
          </p:nvPr>
        </p:nvSpPr>
        <p:spPr>
          <a:xfrm>
            <a:off x="533400" y="381000"/>
            <a:ext cx="2971800" cy="1097280"/>
          </a:xfrm>
        </p:spPr>
        <p:txBody>
          <a:bodyPr/>
          <a:lstStyle/>
          <a:p>
            <a:r>
              <a:rPr lang="en-US" sz="2400" dirty="0" smtClean="0">
                <a:solidFill>
                  <a:schemeClr val="tx2">
                    <a:lumMod val="60000"/>
                    <a:lumOff val="40000"/>
                  </a:schemeClr>
                </a:solidFill>
                <a:latin typeface="Angsana New" pitchFamily="18" charset="-34"/>
                <a:cs typeface="Angsana New" pitchFamily="18" charset="-34"/>
              </a:rPr>
              <a:t>ENGLAND AND FRANCE DECLARE WAR</a:t>
            </a:r>
            <a:endParaRPr lang="en-US" sz="2400" dirty="0">
              <a:solidFill>
                <a:schemeClr val="tx2">
                  <a:lumMod val="60000"/>
                  <a:lumOff val="40000"/>
                </a:schemeClr>
              </a:solidFill>
              <a:latin typeface="Angsana New" pitchFamily="18" charset="-34"/>
              <a:cs typeface="Angsana New" pitchFamily="18" charset="-34"/>
            </a:endParaRPr>
          </a:p>
        </p:txBody>
      </p:sp>
      <p:sp>
        <p:nvSpPr>
          <p:cNvPr id="4" name="Text Placeholder 3"/>
          <p:cNvSpPr>
            <a:spLocks noGrp="1"/>
          </p:cNvSpPr>
          <p:nvPr>
            <p:ph type="body" sz="half" idx="2"/>
          </p:nvPr>
        </p:nvSpPr>
        <p:spPr>
          <a:xfrm>
            <a:off x="457200" y="1676400"/>
            <a:ext cx="2971800" cy="3167109"/>
          </a:xfrm>
        </p:spPr>
        <p:txBody>
          <a:bodyPr>
            <a:noAutofit/>
          </a:bodyPr>
          <a:lstStyle/>
          <a:p>
            <a:r>
              <a:rPr lang="en-US" sz="2400" dirty="0" smtClean="0">
                <a:latin typeface="Angsana New" pitchFamily="18" charset="-34"/>
                <a:cs typeface="Angsana New" pitchFamily="18" charset="-34"/>
              </a:rPr>
              <a:t>Horrified by the brutal repression of the Polish people, England and France both declared war on Germany.  Yet, both nations refused to declare war on the equally aggressive Soviet Union.  They correctly predicted that the Soviet Union would be betrayed by Hitler – and knew they would likely need another ally, no matter their ilk.    </a:t>
            </a:r>
            <a:endParaRPr lang="en-US" sz="24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09600" y="1524000"/>
            <a:ext cx="2735580" cy="4297141"/>
          </a:xfrm>
        </p:spPr>
      </p:pic>
      <p:pic>
        <p:nvPicPr>
          <p:cNvPr id="7" name="Content Placeholder 6"/>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153814" y="1600200"/>
            <a:ext cx="3884371" cy="4114800"/>
          </a:xfrm>
        </p:spPr>
      </p:pic>
      <p:sp>
        <p:nvSpPr>
          <p:cNvPr id="2" name="Title 1"/>
          <p:cNvSpPr>
            <a:spLocks noGrp="1"/>
          </p:cNvSpPr>
          <p:nvPr>
            <p:ph type="title"/>
          </p:nvPr>
        </p:nvSpPr>
        <p:spPr>
          <a:xfrm>
            <a:off x="609600" y="304800"/>
            <a:ext cx="7924800" cy="1143000"/>
          </a:xfrm>
        </p:spPr>
        <p:txBody>
          <a:bodyPr/>
          <a:lstStyle/>
          <a:p>
            <a:r>
              <a:rPr lang="en-US" dirty="0" smtClean="0">
                <a:solidFill>
                  <a:schemeClr val="tx2">
                    <a:lumMod val="60000"/>
                    <a:lumOff val="40000"/>
                  </a:schemeClr>
                </a:solidFill>
                <a:latin typeface="Angsana New" pitchFamily="18" charset="-34"/>
                <a:cs typeface="Angsana New" pitchFamily="18" charset="-34"/>
              </a:rPr>
              <a:t>The rise of bolshevism and the communists resulted in a threatening new neighbor: The soviet union.</a:t>
            </a:r>
            <a:endParaRPr lang="en-US" dirty="0">
              <a:solidFill>
                <a:schemeClr val="tx2">
                  <a:lumMod val="60000"/>
                  <a:lumOff val="40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38448134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solidFill>
                  <a:schemeClr val="tx2">
                    <a:lumMod val="60000"/>
                    <a:lumOff val="40000"/>
                  </a:schemeClr>
                </a:solidFill>
                <a:latin typeface="Angsana New" pitchFamily="18" charset="-34"/>
                <a:cs typeface="Angsana New" pitchFamily="18" charset="-34"/>
              </a:rPr>
              <a:t>Estonia, Latvia, Lithuania, Finland, and Poland were invaded by the U.S.S.R.</a:t>
            </a:r>
            <a:endParaRPr lang="en-US" sz="3200" dirty="0">
              <a:solidFill>
                <a:schemeClr val="tx2">
                  <a:lumMod val="60000"/>
                  <a:lumOff val="40000"/>
                </a:schemeClr>
              </a:solidFill>
              <a:latin typeface="Angsana New" pitchFamily="18" charset="-34"/>
              <a:cs typeface="Angsana New" pitchFamily="18" charset="-34"/>
            </a:endParaRPr>
          </a:p>
        </p:txBody>
      </p:sp>
      <p:pic>
        <p:nvPicPr>
          <p:cNvPr id="7" name="Content Placeholder 6" descr="Baltic Republics.png"/>
          <p:cNvPicPr>
            <a:picLocks noGrp="1" noChangeAspect="1"/>
          </p:cNvPicPr>
          <p:nvPr>
            <p:ph sz="quarter" idx="13"/>
          </p:nvPr>
        </p:nvPicPr>
        <p:blipFill>
          <a:blip r:embed="rId2" cstate="print"/>
          <a:stretch>
            <a:fillRect/>
          </a:stretch>
        </p:blipFill>
        <p:spPr>
          <a:xfrm>
            <a:off x="2651760" y="1600200"/>
            <a:ext cx="3840480" cy="411480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Nazi Invasion of Denmark.jpg"/>
          <p:cNvPicPr>
            <a:picLocks noGrp="1" noChangeAspect="1"/>
          </p:cNvPicPr>
          <p:nvPr>
            <p:ph sz="quarter" idx="13"/>
          </p:nvPr>
        </p:nvPicPr>
        <p:blipFill>
          <a:blip r:embed="rId2" cstate="print"/>
          <a:stretch>
            <a:fillRect/>
          </a:stretch>
        </p:blipFill>
        <p:spPr>
          <a:xfrm>
            <a:off x="3962400" y="1641281"/>
            <a:ext cx="4648200" cy="3880237"/>
          </a:xfrm>
        </p:spPr>
      </p:pic>
      <p:sp>
        <p:nvSpPr>
          <p:cNvPr id="7" name="Title 6"/>
          <p:cNvSpPr>
            <a:spLocks noGrp="1"/>
          </p:cNvSpPr>
          <p:nvPr>
            <p:ph type="title"/>
          </p:nvPr>
        </p:nvSpPr>
        <p:spPr/>
        <p:txBody>
          <a:bodyPr/>
          <a:lstStyle/>
          <a:p>
            <a:r>
              <a:rPr lang="en-US" sz="4000" dirty="0" smtClean="0">
                <a:solidFill>
                  <a:schemeClr val="tx2">
                    <a:lumMod val="60000"/>
                    <a:lumOff val="40000"/>
                  </a:schemeClr>
                </a:solidFill>
                <a:latin typeface="Angsana New" pitchFamily="18" charset="-34"/>
                <a:cs typeface="Angsana New" pitchFamily="18" charset="-34"/>
              </a:rPr>
              <a:t>GERMANY’S PHONY WAR</a:t>
            </a:r>
            <a:endParaRPr lang="en-US" sz="4000" dirty="0">
              <a:solidFill>
                <a:schemeClr val="tx2">
                  <a:lumMod val="60000"/>
                  <a:lumOff val="40000"/>
                </a:schemeClr>
              </a:solidFill>
              <a:latin typeface="Angsana New" pitchFamily="18" charset="-34"/>
              <a:cs typeface="Angsana New" pitchFamily="18" charset="-34"/>
            </a:endParaRPr>
          </a:p>
        </p:txBody>
      </p:sp>
      <p:sp>
        <p:nvSpPr>
          <p:cNvPr id="8" name="Text Placeholder 7"/>
          <p:cNvSpPr>
            <a:spLocks noGrp="1"/>
          </p:cNvSpPr>
          <p:nvPr>
            <p:ph type="body" sz="half" idx="2"/>
          </p:nvPr>
        </p:nvSpPr>
        <p:spPr/>
        <p:txBody>
          <a:bodyPr>
            <a:normAutofit/>
          </a:bodyPr>
          <a:lstStyle/>
          <a:p>
            <a:r>
              <a:rPr lang="en-US" sz="2000" dirty="0" smtClean="0">
                <a:latin typeface="Angsana New" pitchFamily="18" charset="-34"/>
                <a:cs typeface="Angsana New" pitchFamily="18" charset="-34"/>
              </a:rPr>
              <a:t>During the so-called phony war, Germany occupied nations to its north and west without significant opposition.  The Nazi’s invaded Denmark, Scandinavian nations, Holland, and Belgium during the winter of 1939 and 1940, as England and France began mobilizing and training their soldiers.  </a:t>
            </a:r>
            <a:endParaRPr lang="en-US" sz="20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England and France at war</a:t>
            </a:r>
            <a:endParaRPr lang="en-US" sz="4000" dirty="0">
              <a:solidFill>
                <a:schemeClr val="tx2">
                  <a:lumMod val="60000"/>
                  <a:lumOff val="40000"/>
                </a:schemeClr>
              </a:solidFill>
              <a:latin typeface="Angsana New" pitchFamily="18" charset="-34"/>
              <a:cs typeface="Angsana New" pitchFamily="18" charset="-34"/>
            </a:endParaRPr>
          </a:p>
        </p:txBody>
      </p:sp>
      <p:sp>
        <p:nvSpPr>
          <p:cNvPr id="6" name="Content Placeholder 5"/>
          <p:cNvSpPr>
            <a:spLocks noGrp="1"/>
          </p:cNvSpPr>
          <p:nvPr>
            <p:ph sz="quarter" idx="13"/>
          </p:nvPr>
        </p:nvSpPr>
        <p:spPr/>
        <p:txBody>
          <a:bodyPr>
            <a:normAutofit/>
          </a:bodyPr>
          <a:lstStyle/>
          <a:p>
            <a:r>
              <a:rPr lang="en-US" sz="2400" dirty="0" smtClean="0">
                <a:latin typeface="Angsana New" pitchFamily="18" charset="-34"/>
                <a:cs typeface="Angsana New" pitchFamily="18" charset="-34"/>
              </a:rPr>
              <a:t>When the war finally came, both Great Britain and France were overwhelmed by the massive German onslaught.</a:t>
            </a:r>
          </a:p>
          <a:p>
            <a:r>
              <a:rPr lang="en-US" sz="2400" dirty="0" smtClean="0">
                <a:latin typeface="Angsana New" pitchFamily="18" charset="-34"/>
                <a:cs typeface="Angsana New" pitchFamily="18" charset="-34"/>
              </a:rPr>
              <a:t>The German blitzkrieg, or “Lightening War,” devastated the advanced forces of the British and French armies so completely that they were forced to retreat.</a:t>
            </a:r>
          </a:p>
          <a:p>
            <a:r>
              <a:rPr lang="en-US" sz="2400" dirty="0" smtClean="0">
                <a:latin typeface="Angsana New" pitchFamily="18" charset="-34"/>
                <a:cs typeface="Angsana New" pitchFamily="18" charset="-34"/>
              </a:rPr>
              <a:t>The English and French were pinned down at Dunkirk, an isolated beach along the English Channel, where they were surrounded and preparing to be routed or surrender.</a:t>
            </a:r>
          </a:p>
          <a:p>
            <a:r>
              <a:rPr lang="en-US" sz="2400" dirty="0" smtClean="0">
                <a:latin typeface="Angsana New" pitchFamily="18" charset="-34"/>
                <a:cs typeface="Angsana New" pitchFamily="18" charset="-34"/>
              </a:rPr>
              <a:t>The people of England organized every fishing vessel, yacht, ferry and cruise liner in the nation, though, to evacuate as many soldiers as possible to fight another day. </a:t>
            </a:r>
          </a:p>
          <a:p>
            <a:r>
              <a:rPr lang="en-US" sz="2400" dirty="0" smtClean="0">
                <a:latin typeface="Angsana New" pitchFamily="18" charset="-34"/>
                <a:cs typeface="Angsana New" pitchFamily="18" charset="-34"/>
              </a:rPr>
              <a:t>Over 300,000 soldiers were evacuated and saved. </a:t>
            </a:r>
            <a:endParaRPr lang="en-US" sz="24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solidFill>
                  <a:schemeClr val="tx2">
                    <a:lumMod val="60000"/>
                    <a:lumOff val="40000"/>
                  </a:schemeClr>
                </a:solidFill>
                <a:latin typeface="Angsana New" pitchFamily="18" charset="-34"/>
                <a:cs typeface="Angsana New" pitchFamily="18" charset="-34"/>
              </a:rPr>
              <a:t>Dunkirk </a:t>
            </a:r>
            <a:endParaRPr lang="en-US" sz="4400" dirty="0">
              <a:solidFill>
                <a:schemeClr val="tx2">
                  <a:lumMod val="60000"/>
                  <a:lumOff val="40000"/>
                </a:schemeClr>
              </a:solidFill>
              <a:latin typeface="Angsana New" pitchFamily="18" charset="-34"/>
              <a:cs typeface="Angsana New" pitchFamily="18" charset="-34"/>
            </a:endParaRPr>
          </a:p>
        </p:txBody>
      </p:sp>
      <p:pic>
        <p:nvPicPr>
          <p:cNvPr id="4" name="Content Placeholder 3" descr="Dunkirk.jpg"/>
          <p:cNvPicPr>
            <a:picLocks noGrp="1" noChangeAspect="1"/>
          </p:cNvPicPr>
          <p:nvPr>
            <p:ph sz="quarter" idx="13"/>
          </p:nvPr>
        </p:nvPicPr>
        <p:blipFill>
          <a:blip r:embed="rId2" cstate="print"/>
          <a:stretch>
            <a:fillRect/>
          </a:stretch>
        </p:blipFill>
        <p:spPr>
          <a:xfrm>
            <a:off x="1819532" y="1600200"/>
            <a:ext cx="5504935" cy="411480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The Germans capture Paris, June 22, 1940</a:t>
            </a:r>
            <a:endParaRPr lang="en-US" sz="4000" dirty="0">
              <a:solidFill>
                <a:schemeClr val="tx2">
                  <a:lumMod val="60000"/>
                  <a:lumOff val="40000"/>
                </a:schemeClr>
              </a:solidFill>
              <a:latin typeface="Angsana New" pitchFamily="18" charset="-34"/>
              <a:cs typeface="Angsana New" pitchFamily="18" charset="-34"/>
            </a:endParaRPr>
          </a:p>
        </p:txBody>
      </p:sp>
      <p:pic>
        <p:nvPicPr>
          <p:cNvPr id="4" name="Content Placeholder 3" descr="Arc de Triumph.jpg"/>
          <p:cNvPicPr>
            <a:picLocks noGrp="1" noChangeAspect="1"/>
          </p:cNvPicPr>
          <p:nvPr>
            <p:ph sz="quarter" idx="13"/>
          </p:nvPr>
        </p:nvPicPr>
        <p:blipFill>
          <a:blip r:embed="rId2" cstate="print"/>
          <a:stretch>
            <a:fillRect/>
          </a:stretch>
        </p:blipFill>
        <p:spPr>
          <a:xfrm>
            <a:off x="1701209" y="1600200"/>
            <a:ext cx="5741581" cy="4114800"/>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Churchill.jpg"/>
          <p:cNvPicPr>
            <a:picLocks noGrp="1" noChangeAspect="1"/>
          </p:cNvPicPr>
          <p:nvPr>
            <p:ph sz="quarter" idx="13"/>
          </p:nvPr>
        </p:nvPicPr>
        <p:blipFill>
          <a:blip r:embed="rId2" cstate="print"/>
          <a:stretch>
            <a:fillRect/>
          </a:stretch>
        </p:blipFill>
        <p:spPr>
          <a:xfrm>
            <a:off x="830580" y="1600200"/>
            <a:ext cx="3291840" cy="4114800"/>
          </a:xfrm>
        </p:spPr>
      </p:pic>
      <p:sp>
        <p:nvSpPr>
          <p:cNvPr id="6" name="Content Placeholder 5"/>
          <p:cNvSpPr>
            <a:spLocks noGrp="1"/>
          </p:cNvSpPr>
          <p:nvPr>
            <p:ph sz="quarter" idx="14"/>
          </p:nvPr>
        </p:nvSpPr>
        <p:spPr/>
        <p:txBody>
          <a:bodyPr>
            <a:noAutofit/>
          </a:bodyPr>
          <a:lstStyle/>
          <a:p>
            <a:pPr marL="0" indent="0">
              <a:buNone/>
            </a:pPr>
            <a:r>
              <a:rPr lang="en-US" sz="2000" dirty="0" smtClean="0">
                <a:solidFill>
                  <a:schemeClr val="tx2">
                    <a:lumMod val="60000"/>
                    <a:lumOff val="40000"/>
                  </a:schemeClr>
                </a:solidFill>
                <a:latin typeface="Angsana New" pitchFamily="18" charset="-34"/>
                <a:cs typeface="Angsana New" pitchFamily="18" charset="-34"/>
              </a:rPr>
              <a:t>“We have before us an ordeal of the most grievous kind. We have before us many, many long months of struggle and of suffering. You ask, what is our policy? I will say: It is to wage war, by sea, land, and air, with all our might and with all the strength that God can give us; to wage war against a monstrous tyranny never surpassed in the dark, lamentable catalogue of human crime. That is our policy. You ask, what is our aim? I can answer in one word: It is victory, victory at all costs, victory in spite of all terror, victory, however long and hard the road may be!”</a:t>
            </a:r>
            <a:endParaRPr lang="en-US" sz="2000" dirty="0">
              <a:solidFill>
                <a:schemeClr val="tx2">
                  <a:lumMod val="60000"/>
                  <a:lumOff val="40000"/>
                </a:schemeClr>
              </a:solidFill>
              <a:latin typeface="Angsana New" pitchFamily="18" charset="-34"/>
              <a:cs typeface="Angsana New" pitchFamily="18" charset="-34"/>
            </a:endParaRPr>
          </a:p>
        </p:txBody>
      </p:sp>
      <p:sp>
        <p:nvSpPr>
          <p:cNvPr id="4" name="Title 3"/>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Prime Minister Winston Churchill</a:t>
            </a:r>
            <a:endParaRPr lang="en-US" sz="4000"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London Blitz, 1940.jpg"/>
          <p:cNvPicPr>
            <a:picLocks noGrp="1" noChangeAspect="1"/>
          </p:cNvPicPr>
          <p:nvPr>
            <p:ph sz="quarter" idx="13"/>
          </p:nvPr>
        </p:nvPicPr>
        <p:blipFill>
          <a:blip r:embed="rId2" cstate="print"/>
          <a:stretch>
            <a:fillRect/>
          </a:stretch>
        </p:blipFill>
        <p:spPr>
          <a:xfrm>
            <a:off x="304800" y="1600200"/>
            <a:ext cx="5425808" cy="3908539"/>
          </a:xfrm>
        </p:spPr>
      </p:pic>
      <p:pic>
        <p:nvPicPr>
          <p:cNvPr id="5" name="Content Placeholder 4" descr="Battle of Britain.jpg"/>
          <p:cNvPicPr>
            <a:picLocks noGrp="1" noChangeAspect="1"/>
          </p:cNvPicPr>
          <p:nvPr>
            <p:ph sz="quarter" idx="14"/>
          </p:nvPr>
        </p:nvPicPr>
        <p:blipFill>
          <a:blip r:embed="rId3" cstate="print">
            <a:extLst>
              <a:ext uri="{BEBA8EAE-BF5A-486C-A8C5-ECC9F3942E4B}">
                <a14:imgProps xmlns:a14="http://schemas.microsoft.com/office/drawing/2010/main">
                  <a14:imgLayer r:embed="rId4">
                    <a14:imgEffect>
                      <a14:artisticGlowEdges/>
                    </a14:imgEffect>
                  </a14:imgLayer>
                </a14:imgProps>
              </a:ext>
            </a:extLst>
          </a:blip>
          <a:stretch>
            <a:fillRect/>
          </a:stretch>
        </p:blipFill>
        <p:spPr>
          <a:xfrm>
            <a:off x="6096000" y="1524000"/>
            <a:ext cx="2552462" cy="4114800"/>
          </a:xfrm>
        </p:spPr>
      </p:pic>
      <p:sp>
        <p:nvSpPr>
          <p:cNvPr id="4" name="Title 3"/>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The Battle of Britain</a:t>
            </a:r>
            <a:endParaRPr lang="en-US" sz="4000"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Operation Barbarossa: The invasion of the Soviet Union – June, 1941</a:t>
            </a:r>
            <a:endParaRPr lang="en-US" dirty="0">
              <a:solidFill>
                <a:schemeClr val="tx2">
                  <a:lumMod val="60000"/>
                  <a:lumOff val="40000"/>
                </a:schemeClr>
              </a:solidFill>
              <a:latin typeface="Angsana New" pitchFamily="18" charset="-34"/>
              <a:cs typeface="Angsana New" pitchFamily="18" charset="-34"/>
            </a:endParaRPr>
          </a:p>
        </p:txBody>
      </p:sp>
      <p:pic>
        <p:nvPicPr>
          <p:cNvPr id="4" name="Content Placeholder 3" descr="Operation Barbarossa.jpg"/>
          <p:cNvPicPr>
            <a:picLocks noGrp="1" noChangeAspect="1"/>
          </p:cNvPicPr>
          <p:nvPr>
            <p:ph sz="quarter" idx="13"/>
          </p:nvPr>
        </p:nvPicPr>
        <p:blipFill>
          <a:blip r:embed="rId2" cstate="print"/>
          <a:stretch>
            <a:fillRect/>
          </a:stretch>
        </p:blipFill>
        <p:spPr>
          <a:xfrm>
            <a:off x="1828800" y="1600200"/>
            <a:ext cx="5486400" cy="411480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solidFill>
                  <a:schemeClr val="tx2">
                    <a:lumMod val="60000"/>
                    <a:lumOff val="40000"/>
                  </a:schemeClr>
                </a:solidFill>
                <a:latin typeface="Angsana New" pitchFamily="18" charset="-34"/>
                <a:cs typeface="Angsana New" pitchFamily="18" charset="-34"/>
              </a:rPr>
              <a:t>Winston Churchill and Josef Stalin</a:t>
            </a:r>
            <a:endParaRPr lang="en-US" sz="3600" dirty="0">
              <a:solidFill>
                <a:schemeClr val="tx2">
                  <a:lumMod val="60000"/>
                  <a:lumOff val="40000"/>
                </a:schemeClr>
              </a:solidFill>
              <a:latin typeface="Angsana New" pitchFamily="18" charset="-34"/>
              <a:cs typeface="Angsana New" pitchFamily="18" charset="-34"/>
            </a:endParaRPr>
          </a:p>
        </p:txBody>
      </p:sp>
      <p:pic>
        <p:nvPicPr>
          <p:cNvPr id="10" name="Content Placeholder 9" descr="Churchill and Stalin.jpg"/>
          <p:cNvPicPr>
            <a:picLocks noGrp="1" noChangeAspect="1"/>
          </p:cNvPicPr>
          <p:nvPr>
            <p:ph sz="quarter" idx="13"/>
          </p:nvPr>
        </p:nvPicPr>
        <p:blipFill>
          <a:blip r:embed="rId2" cstate="print">
            <a:extLst>
              <a:ext uri="{BEBA8EAE-BF5A-486C-A8C5-ECC9F3942E4B}">
                <a14:imgProps xmlns:a14="http://schemas.microsoft.com/office/drawing/2010/main">
                  <a14:imgLayer r:embed="rId3">
                    <a14:imgEffect>
                      <a14:artisticPhotocopy/>
                    </a14:imgEffect>
                  </a14:imgLayer>
                </a14:imgProps>
              </a:ext>
            </a:extLst>
          </a:blip>
          <a:stretch>
            <a:fillRect/>
          </a:stretch>
        </p:blipFill>
        <p:spPr>
          <a:xfrm>
            <a:off x="2133600" y="1295400"/>
            <a:ext cx="4800600" cy="4421841"/>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By December of 1941, the United States would join and uneasy trio: the allies against the axis powers</a:t>
            </a:r>
            <a:endParaRPr lang="en-US" dirty="0">
              <a:solidFill>
                <a:schemeClr val="tx2">
                  <a:lumMod val="60000"/>
                  <a:lumOff val="40000"/>
                </a:schemeClr>
              </a:solidFill>
              <a:latin typeface="Angsana New" pitchFamily="18" charset="-34"/>
              <a:cs typeface="Angsana New" pitchFamily="18" charset="-34"/>
            </a:endParaRPr>
          </a:p>
        </p:txBody>
      </p:sp>
      <p:pic>
        <p:nvPicPr>
          <p:cNvPr id="4" name="Content Placeholder 3" descr="Churchill, Roosevelt, Stalin.jpg"/>
          <p:cNvPicPr>
            <a:picLocks noGrp="1" noChangeAspect="1"/>
          </p:cNvPicPr>
          <p:nvPr>
            <p:ph sz="quarter" idx="13"/>
          </p:nvPr>
        </p:nvPicPr>
        <p:blipFill>
          <a:blip r:embed="rId2" cstate="print"/>
          <a:stretch>
            <a:fillRect/>
          </a:stretch>
        </p:blipFill>
        <p:spPr>
          <a:xfrm>
            <a:off x="1569418" y="1600200"/>
            <a:ext cx="6005164" cy="41148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The Great Depression caused widespread poverty and instability in Europe.</a:t>
            </a:r>
            <a:endParaRPr lang="en-US" dirty="0">
              <a:solidFill>
                <a:schemeClr val="tx2">
                  <a:lumMod val="60000"/>
                  <a:lumOff val="40000"/>
                </a:schemeClr>
              </a:solidFill>
              <a:latin typeface="Angsana New" pitchFamily="18" charset="-34"/>
              <a:cs typeface="Angsana New" pitchFamily="18" charset="-34"/>
            </a:endParaRPr>
          </a:p>
        </p:txBody>
      </p:sp>
      <p:pic>
        <p:nvPicPr>
          <p:cNvPr id="6" name="Content Placeholder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662112" y="1733550"/>
            <a:ext cx="5819775" cy="3848100"/>
          </a:xfrm>
        </p:spPr>
      </p:pic>
    </p:spTree>
    <p:extLst>
      <p:ext uri="{BB962C8B-B14F-4D97-AF65-F5344CB8AC3E}">
        <p14:creationId xmlns:p14="http://schemas.microsoft.com/office/powerpoint/2010/main" val="37791669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609600"/>
            <a:ext cx="2971800" cy="1097280"/>
          </a:xfrm>
        </p:spPr>
        <p:txBody>
          <a:bodyPr/>
          <a:lstStyle/>
          <a:p>
            <a:r>
              <a:rPr lang="en-US" sz="4000" dirty="0" smtClean="0">
                <a:latin typeface="Angsana New" pitchFamily="18" charset="-34"/>
                <a:cs typeface="Angsana New" pitchFamily="18" charset="-34"/>
              </a:rPr>
              <a:t>JOSEPH STALIN</a:t>
            </a:r>
            <a:r>
              <a:rPr lang="en-US" sz="4000" dirty="0" smtClean="0"/>
              <a:t>	</a:t>
            </a:r>
            <a:endParaRPr lang="en-US" sz="4000" dirty="0"/>
          </a:p>
        </p:txBody>
      </p:sp>
      <p:sp>
        <p:nvSpPr>
          <p:cNvPr id="6" name="Text Placeholder 5"/>
          <p:cNvSpPr>
            <a:spLocks noGrp="1"/>
          </p:cNvSpPr>
          <p:nvPr>
            <p:ph type="body" sz="half" idx="2"/>
          </p:nvPr>
        </p:nvSpPr>
        <p:spPr>
          <a:xfrm>
            <a:off x="609600" y="1981200"/>
            <a:ext cx="2971800" cy="3243310"/>
          </a:xfrm>
        </p:spPr>
        <p:txBody>
          <a:bodyPr>
            <a:normAutofit/>
          </a:bodyPr>
          <a:lstStyle/>
          <a:p>
            <a:r>
              <a:rPr lang="en-US" sz="2000" dirty="0" smtClean="0">
                <a:latin typeface="Angsana New" pitchFamily="18" charset="-34"/>
                <a:cs typeface="Angsana New" pitchFamily="18" charset="-34"/>
              </a:rPr>
              <a:t>A brutal sociopath and violent dictator, Joseph Stalin ruled over his own people with an iron fist.  He forced peasants to cede all of their property to the government, caused millions to perish in famines due to his misguided agricultural policies, and murdered anyone who opposed him – even members of his own Communist Party. </a:t>
            </a:r>
            <a:endParaRPr lang="en-US" sz="2000" dirty="0">
              <a:latin typeface="Angsana New" pitchFamily="18" charset="-34"/>
              <a:cs typeface="Angsana New" pitchFamily="18" charset="-34"/>
            </a:endParaRPr>
          </a:p>
        </p:txBody>
      </p:sp>
      <p:pic>
        <p:nvPicPr>
          <p:cNvPr id="9" name="Picture Placeholder 8"/>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8588" b="8588"/>
          <a:stretch>
            <a:fillRect/>
          </a:stretch>
        </p:blipFill>
        <p:spPr/>
      </p:pic>
    </p:spTree>
    <p:extLst>
      <p:ext uri="{BB962C8B-B14F-4D97-AF65-F5344CB8AC3E}">
        <p14:creationId xmlns:p14="http://schemas.microsoft.com/office/powerpoint/2010/main" val="18921082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BENITO MUSSOLINI</a:t>
            </a:r>
            <a:endParaRPr lang="en-US" sz="4000" dirty="0">
              <a:solidFill>
                <a:schemeClr val="tx2">
                  <a:lumMod val="60000"/>
                  <a:lumOff val="40000"/>
                </a:schemeClr>
              </a:solidFill>
              <a:latin typeface="Angsana New" pitchFamily="18" charset="-34"/>
              <a:cs typeface="Angsana New" pitchFamily="18" charset="-34"/>
            </a:endParaRPr>
          </a:p>
        </p:txBody>
      </p:sp>
      <p:pic>
        <p:nvPicPr>
          <p:cNvPr id="10" name="Content Placeholder 9"/>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914400" y="1371600"/>
            <a:ext cx="7467600" cy="4205304"/>
          </a:xfrm>
        </p:spPr>
      </p:pic>
    </p:spTree>
    <p:extLst>
      <p:ext uri="{BB962C8B-B14F-4D97-AF65-F5344CB8AC3E}">
        <p14:creationId xmlns:p14="http://schemas.microsoft.com/office/powerpoint/2010/main" val="4265572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114800" y="1811464"/>
            <a:ext cx="4419600" cy="3601975"/>
          </a:xfrm>
        </p:spPr>
      </p:pic>
      <p:sp>
        <p:nvSpPr>
          <p:cNvPr id="4" name="Title 3"/>
          <p:cNvSpPr>
            <a:spLocks noGrp="1"/>
          </p:cNvSpPr>
          <p:nvPr>
            <p:ph type="title"/>
          </p:nvPr>
        </p:nvSpPr>
        <p:spPr/>
        <p:txBody>
          <a:bodyPr/>
          <a:lstStyle/>
          <a:p>
            <a:r>
              <a:rPr lang="en-US" sz="6000" dirty="0" smtClean="0">
                <a:solidFill>
                  <a:schemeClr val="tx2">
                    <a:lumMod val="60000"/>
                    <a:lumOff val="40000"/>
                  </a:schemeClr>
                </a:solidFill>
                <a:latin typeface="Angsana New" pitchFamily="18" charset="-34"/>
                <a:cs typeface="Angsana New" pitchFamily="18" charset="-34"/>
              </a:rPr>
              <a:t>FASCISM </a:t>
            </a:r>
            <a:endParaRPr lang="en-US" sz="6000" dirty="0">
              <a:solidFill>
                <a:schemeClr val="tx2">
                  <a:lumMod val="60000"/>
                  <a:lumOff val="40000"/>
                </a:schemeClr>
              </a:solidFill>
              <a:latin typeface="Angsana New" pitchFamily="18" charset="-34"/>
              <a:cs typeface="Angsana New" pitchFamily="18" charset="-34"/>
            </a:endParaRPr>
          </a:p>
        </p:txBody>
      </p:sp>
      <p:sp>
        <p:nvSpPr>
          <p:cNvPr id="5" name="Text Placeholder 4"/>
          <p:cNvSpPr>
            <a:spLocks noGrp="1"/>
          </p:cNvSpPr>
          <p:nvPr>
            <p:ph type="body" sz="half" idx="2"/>
          </p:nvPr>
        </p:nvSpPr>
        <p:spPr/>
        <p:txBody>
          <a:bodyPr>
            <a:normAutofit/>
          </a:bodyPr>
          <a:lstStyle/>
          <a:p>
            <a:r>
              <a:rPr lang="en-US" sz="2000" dirty="0" smtClean="0">
                <a:latin typeface="Angsana New" pitchFamily="18" charset="-34"/>
                <a:cs typeface="Angsana New" pitchFamily="18" charset="-34"/>
              </a:rPr>
              <a:t>A political system which is based on extreme nationalism, racist and violent behavior towards minority groups or national rivals, extreme militarism, and aggression. Fascism is almost always accompanied by totalitarian dictatorships.  The original Fascist Party, founded in Italy in the 1920s, was led by Benito Mussolini. </a:t>
            </a:r>
            <a:endParaRPr lang="en-US" sz="2000" dirty="0">
              <a:latin typeface="Angsana New" pitchFamily="18" charset="-34"/>
              <a:cs typeface="Angsana New" pitchFamily="18" charset="-34"/>
            </a:endParaRPr>
          </a:p>
        </p:txBody>
      </p:sp>
    </p:spTree>
    <p:extLst>
      <p:ext uri="{BB962C8B-B14F-4D97-AF65-F5344CB8AC3E}">
        <p14:creationId xmlns:p14="http://schemas.microsoft.com/office/powerpoint/2010/main" val="28005729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609600" y="1600200"/>
            <a:ext cx="2819400" cy="4114800"/>
          </a:xfrm>
        </p:spPr>
        <p:txBody>
          <a:bodyPr>
            <a:normAutofit fontScale="92500"/>
          </a:bodyPr>
          <a:lstStyle/>
          <a:p>
            <a:pPr marL="0" indent="0">
              <a:buNone/>
            </a:pPr>
            <a:r>
              <a:rPr lang="en-US" sz="2400" dirty="0" smtClean="0">
                <a:latin typeface="Angsana New" pitchFamily="18" charset="-34"/>
                <a:cs typeface="Angsana New" pitchFamily="18" charset="-34"/>
              </a:rPr>
              <a:t>In Italy during Benito Mussolini’s rule, political rivals were beaten up, jailed, or even murdered by gangs of  “Black Shirts” – thugs who beat up and even killed Mussolini’s political opponents.  During his dictatorship, Mussolini taught school children to recite: </a:t>
            </a:r>
          </a:p>
          <a:p>
            <a:pPr marL="0" indent="0">
              <a:buNone/>
            </a:pPr>
            <a:r>
              <a:rPr lang="en-US" sz="2400" b="1" dirty="0" smtClean="0">
                <a:solidFill>
                  <a:schemeClr val="tx2">
                    <a:lumMod val="75000"/>
                  </a:schemeClr>
                </a:solidFill>
                <a:latin typeface="Courier New" pitchFamily="49" charset="0"/>
                <a:cs typeface="Courier New" pitchFamily="49" charset="0"/>
              </a:rPr>
              <a:t>“ Mussolini is always right!” </a:t>
            </a:r>
            <a:endParaRPr lang="en-US" sz="2400" b="1" dirty="0">
              <a:solidFill>
                <a:schemeClr val="tx2">
                  <a:lumMod val="75000"/>
                </a:schemeClr>
              </a:solidFill>
              <a:latin typeface="Courier New" pitchFamily="49" charset="0"/>
              <a:cs typeface="Courier New" pitchFamily="49" charset="0"/>
            </a:endParaRPr>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448579" y="1981200"/>
            <a:ext cx="4990041" cy="3124200"/>
          </a:xfrm>
        </p:spPr>
      </p:pic>
      <p:sp>
        <p:nvSpPr>
          <p:cNvPr id="5" name="Title 4"/>
          <p:cNvSpPr>
            <a:spLocks noGrp="1"/>
          </p:cNvSpPr>
          <p:nvPr>
            <p:ph type="title"/>
          </p:nvPr>
        </p:nvSpPr>
        <p:spPr/>
        <p:txBody>
          <a:bodyPr/>
          <a:lstStyle/>
          <a:p>
            <a:pPr algn="ctr"/>
            <a:r>
              <a:rPr lang="en-US" sz="4400" dirty="0" smtClean="0">
                <a:solidFill>
                  <a:schemeClr val="tx2">
                    <a:lumMod val="75000"/>
                  </a:schemeClr>
                </a:solidFill>
                <a:latin typeface="Angsana New" pitchFamily="18" charset="-34"/>
                <a:cs typeface="Angsana New" pitchFamily="18" charset="-34"/>
              </a:rPr>
              <a:t>Mussolini’s Italy</a:t>
            </a:r>
            <a:endParaRPr lang="en-US" sz="4400" dirty="0">
              <a:solidFill>
                <a:schemeClr val="tx2">
                  <a:lumMod val="75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304348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823716" y="1752600"/>
            <a:ext cx="4925568" cy="3657600"/>
          </a:xfrm>
        </p:spPr>
      </p:pic>
      <p:sp>
        <p:nvSpPr>
          <p:cNvPr id="5" name="Title 4"/>
          <p:cNvSpPr>
            <a:spLocks noGrp="1"/>
          </p:cNvSpPr>
          <p:nvPr>
            <p:ph type="title"/>
          </p:nvPr>
        </p:nvSpPr>
        <p:spPr>
          <a:xfrm>
            <a:off x="609600" y="914400"/>
            <a:ext cx="2971800" cy="1097280"/>
          </a:xfrm>
        </p:spPr>
        <p:txBody>
          <a:bodyPr/>
          <a:lstStyle/>
          <a:p>
            <a:pPr algn="ctr"/>
            <a:r>
              <a:rPr lang="en-US" sz="5400" dirty="0" smtClean="0">
                <a:latin typeface="Angsana New" pitchFamily="18" charset="-34"/>
                <a:cs typeface="Angsana New" pitchFamily="18" charset="-34"/>
              </a:rPr>
              <a:t>NAZISM </a:t>
            </a:r>
            <a:endParaRPr lang="en-US" sz="5400" dirty="0">
              <a:latin typeface="Angsana New" pitchFamily="18" charset="-34"/>
              <a:cs typeface="Angsana New" pitchFamily="18" charset="-34"/>
            </a:endParaRPr>
          </a:p>
        </p:txBody>
      </p:sp>
      <p:sp>
        <p:nvSpPr>
          <p:cNvPr id="6" name="Text Placeholder 5"/>
          <p:cNvSpPr>
            <a:spLocks noGrp="1"/>
          </p:cNvSpPr>
          <p:nvPr>
            <p:ph type="body" sz="half" idx="2"/>
          </p:nvPr>
        </p:nvSpPr>
        <p:spPr>
          <a:xfrm>
            <a:off x="228600" y="1828801"/>
            <a:ext cx="3581400" cy="3886200"/>
          </a:xfrm>
        </p:spPr>
        <p:txBody>
          <a:bodyPr>
            <a:noAutofit/>
          </a:bodyPr>
          <a:lstStyle/>
          <a:p>
            <a:r>
              <a:rPr lang="en-US" sz="2400" dirty="0" smtClean="0">
                <a:latin typeface="Angsana New" pitchFamily="18" charset="-34"/>
                <a:cs typeface="Angsana New" pitchFamily="18" charset="-34"/>
              </a:rPr>
              <a:t>Nazism was a form of fascism which took hold in Germany during the early 1930s.  Led by Adolf Hitler, German’s National Socialist Party planned to re-militarize the nation, conquer foreign lands, and subjugate groups of people they considered inferior – including Slavs, Poles, Gypsies, and especially Jewish people, who they blamed for all the political and economic troubles of Germany. </a:t>
            </a:r>
            <a:endParaRPr lang="en-US" sz="2400" dirty="0">
              <a:latin typeface="Angsana New" pitchFamily="18" charset="-34"/>
              <a:cs typeface="Angsana New" pitchFamily="18" charset="-34"/>
            </a:endParaRPr>
          </a:p>
        </p:txBody>
      </p:sp>
    </p:spTree>
    <p:extLst>
      <p:ext uri="{BB962C8B-B14F-4D97-AF65-F5344CB8AC3E}">
        <p14:creationId xmlns:p14="http://schemas.microsoft.com/office/powerpoint/2010/main" val="434655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1112</TotalTime>
  <Words>1762</Words>
  <Application>Microsoft Office PowerPoint</Application>
  <PresentationFormat>On-screen Show (4:3)</PresentationFormat>
  <Paragraphs>75</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Horizon</vt:lpstr>
      <vt:lpstr>Aggression Leads to War: The Onset of World War II in Europe</vt:lpstr>
      <vt:lpstr>The Devastation of Europe after World War I and failure of the Versailles Treaty weakened Europe. </vt:lpstr>
      <vt:lpstr>The rise of bolshevism and the communists resulted in a threatening new neighbor: The soviet union.</vt:lpstr>
      <vt:lpstr>The Great Depression caused widespread poverty and instability in Europe.</vt:lpstr>
      <vt:lpstr>JOSEPH STALIN </vt:lpstr>
      <vt:lpstr>BENITO MUSSOLINI</vt:lpstr>
      <vt:lpstr>FASCISM </vt:lpstr>
      <vt:lpstr>Mussolini’s Italy</vt:lpstr>
      <vt:lpstr>NAZISM </vt:lpstr>
      <vt:lpstr>Racism and anti-Semitism in Nazi Germany </vt:lpstr>
      <vt:lpstr>Anti-Semitism in Nazi Germany </vt:lpstr>
      <vt:lpstr>Kristallnacht: The Night of Broken Glass</vt:lpstr>
      <vt:lpstr>Militarists – the advocates of militarism</vt:lpstr>
      <vt:lpstr>AGGRESSION - ANY WARLIKE ACT BY ONE COUNTRY AGAINST ANOTHER WHICH IS UNPROVOKED. </vt:lpstr>
      <vt:lpstr>The Japanese invaded Manchuria in 1931. </vt:lpstr>
      <vt:lpstr>Italy invaded Ethiopia, Libya, and Albania during the 1930s. </vt:lpstr>
      <vt:lpstr>ETHIOPIAN EMPEROR HAILE SELESSIE</vt:lpstr>
      <vt:lpstr>German Aggression of the 1930s</vt:lpstr>
      <vt:lpstr>Violations of the Treaty of Versailles under Adolf Hitler and the Nazi Party</vt:lpstr>
      <vt:lpstr>THE RESPONSE OF EUROPE &amp; THE U.S.A.</vt:lpstr>
      <vt:lpstr>Appeasement </vt:lpstr>
      <vt:lpstr>The Munich Pact and the Policy of appeasement</vt:lpstr>
      <vt:lpstr>ITALY’S EMPIRE, 1939</vt:lpstr>
      <vt:lpstr>GERMAN AGGRESSION, 1939</vt:lpstr>
      <vt:lpstr>US FOREIGN POLICY</vt:lpstr>
      <vt:lpstr>THE NON-AGGRESSION PACT OF 1939</vt:lpstr>
      <vt:lpstr>September 1, 1939 - Germany invades Poland</vt:lpstr>
      <vt:lpstr>THE RUSSO-GERMAN ALLIANCE, 1939</vt:lpstr>
      <vt:lpstr>ENGLAND AND FRANCE DECLARE WAR</vt:lpstr>
      <vt:lpstr>Estonia, Latvia, Lithuania, Finland, and Poland were invaded by the U.S.S.R.</vt:lpstr>
      <vt:lpstr>GERMANY’S PHONY WAR</vt:lpstr>
      <vt:lpstr>England and France at war</vt:lpstr>
      <vt:lpstr>Dunkirk </vt:lpstr>
      <vt:lpstr>The Germans capture Paris, June 22, 1940</vt:lpstr>
      <vt:lpstr>Prime Minister Winston Churchill</vt:lpstr>
      <vt:lpstr>The Battle of Britain</vt:lpstr>
      <vt:lpstr>Operation Barbarossa: The invasion of the Soviet Union – June, 1941</vt:lpstr>
      <vt:lpstr>Winston Churchill and Josef Stalin</vt:lpstr>
      <vt:lpstr>By December of 1941, the United States would join and uneasy trio: the allies against the axis powers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Aggression Leads to War: The Onset of World War II in Europe</dc:title>
  <dc:creator>Adam</dc:creator>
  <cp:lastModifiedBy>Vickie J. Dean</cp:lastModifiedBy>
  <cp:revision>58</cp:revision>
  <dcterms:created xsi:type="dcterms:W3CDTF">2011-03-03T01:52:33Z</dcterms:created>
  <dcterms:modified xsi:type="dcterms:W3CDTF">2014-02-26T21:31:25Z</dcterms:modified>
</cp:coreProperties>
</file>